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44"/>
  </p:notesMasterIdLst>
  <p:sldIdLst>
    <p:sldId id="256" r:id="rId2"/>
    <p:sldId id="286" r:id="rId3"/>
    <p:sldId id="289" r:id="rId4"/>
    <p:sldId id="294" r:id="rId5"/>
    <p:sldId id="291" r:id="rId6"/>
    <p:sldId id="292" r:id="rId7"/>
    <p:sldId id="265" r:id="rId8"/>
    <p:sldId id="257" r:id="rId9"/>
    <p:sldId id="269" r:id="rId10"/>
    <p:sldId id="266" r:id="rId11"/>
    <p:sldId id="287" r:id="rId12"/>
    <p:sldId id="288" r:id="rId13"/>
    <p:sldId id="285" r:id="rId14"/>
    <p:sldId id="264" r:id="rId15"/>
    <p:sldId id="263" r:id="rId16"/>
    <p:sldId id="258" r:id="rId17"/>
    <p:sldId id="301" r:id="rId18"/>
    <p:sldId id="274" r:id="rId19"/>
    <p:sldId id="298" r:id="rId20"/>
    <p:sldId id="276" r:id="rId21"/>
    <p:sldId id="300" r:id="rId22"/>
    <p:sldId id="299" r:id="rId23"/>
    <p:sldId id="279" r:id="rId24"/>
    <p:sldId id="272" r:id="rId25"/>
    <p:sldId id="278" r:id="rId26"/>
    <p:sldId id="275" r:id="rId27"/>
    <p:sldId id="293" r:id="rId28"/>
    <p:sldId id="267" r:id="rId29"/>
    <p:sldId id="271" r:id="rId30"/>
    <p:sldId id="270" r:id="rId31"/>
    <p:sldId id="281" r:id="rId32"/>
    <p:sldId id="277" r:id="rId33"/>
    <p:sldId id="283" r:id="rId34"/>
    <p:sldId id="259" r:id="rId35"/>
    <p:sldId id="273" r:id="rId36"/>
    <p:sldId id="260" r:id="rId37"/>
    <p:sldId id="262" r:id="rId38"/>
    <p:sldId id="261" r:id="rId39"/>
    <p:sldId id="268" r:id="rId40"/>
    <p:sldId id="28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al" id="{C1C348F2-2D4A-8848-9AA9-4E6C166BE940}">
          <p14:sldIdLst>
            <p14:sldId id="256"/>
            <p14:sldId id="286"/>
            <p14:sldId id="289"/>
            <p14:sldId id="294"/>
            <p14:sldId id="291"/>
            <p14:sldId id="292"/>
            <p14:sldId id="265"/>
            <p14:sldId id="257"/>
            <p14:sldId id="269"/>
            <p14:sldId id="266"/>
            <p14:sldId id="287"/>
            <p14:sldId id="288"/>
            <p14:sldId id="285"/>
            <p14:sldId id="264"/>
            <p14:sldId id="263"/>
          </p14:sldIdLst>
        </p14:section>
        <p14:section name="Design and methodology" id="{A35E38B2-E54E-E643-8045-89F16EB285B9}">
          <p14:sldIdLst>
            <p14:sldId id="258"/>
            <p14:sldId id="301"/>
            <p14:sldId id="274"/>
            <p14:sldId id="298"/>
            <p14:sldId id="276"/>
            <p14:sldId id="300"/>
            <p14:sldId id="299"/>
            <p14:sldId id="279"/>
            <p14:sldId id="272"/>
            <p14:sldId id="278"/>
            <p14:sldId id="275"/>
            <p14:sldId id="293"/>
            <p14:sldId id="267"/>
            <p14:sldId id="271"/>
            <p14:sldId id="270"/>
            <p14:sldId id="281"/>
            <p14:sldId id="277"/>
            <p14:sldId id="283"/>
            <p14:sldId id="259"/>
            <p14:sldId id="273"/>
            <p14:sldId id="260"/>
            <p14:sldId id="262"/>
            <p14:sldId id="261"/>
            <p14:sldId id="268"/>
            <p14:sldId id="284"/>
          </p14:sldIdLst>
        </p14:section>
        <p14:section name="Dessertation" id="{2C638643-F6A3-324B-94FC-51BC1D63925B}">
          <p14:sldIdLst>
            <p14:sldId id="295"/>
          </p14:sldIdLst>
        </p14:section>
        <p14:section name="Ideas" id="{BC74FB5B-135E-9E4E-AD1D-20FADE7DE400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6"/>
    <p:restoredTop sz="77125"/>
  </p:normalViewPr>
  <p:slideViewPr>
    <p:cSldViewPr snapToGrid="0" snapToObjects="1">
      <p:cViewPr varScale="1">
        <p:scale>
          <a:sx n="61" d="100"/>
          <a:sy n="61" d="100"/>
        </p:scale>
        <p:origin x="232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>
        <p:scale>
          <a:sx n="177" d="100"/>
          <a:sy n="177" d="100"/>
        </p:scale>
        <p:origin x="1128" y="-16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7C71B-1511-EA4D-98AA-F0B32F73C270}" type="doc">
      <dgm:prSet loTypeId="urn:microsoft.com/office/officeart/2005/8/layout/hProcess1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B8208-7308-CA45-8D9B-E803CFDED966}">
      <dgm:prSet phldrT="[Text]"/>
      <dgm:spPr/>
      <dgm:t>
        <a:bodyPr/>
        <a:lstStyle/>
        <a:p>
          <a:r>
            <a:rPr lang="en-US" dirty="0" smtClean="0"/>
            <a:t>Fall 2011</a:t>
          </a:r>
          <a:endParaRPr lang="en-US" dirty="0"/>
        </a:p>
      </dgm:t>
    </dgm:pt>
    <dgm:pt modelId="{30478E61-F62A-2445-8E97-F4D463CAB3A8}" type="parTrans" cxnId="{3112B642-A744-E748-B3A8-C1F9D2FC11A6}">
      <dgm:prSet/>
      <dgm:spPr/>
      <dgm:t>
        <a:bodyPr/>
        <a:lstStyle/>
        <a:p>
          <a:endParaRPr lang="en-US"/>
        </a:p>
      </dgm:t>
    </dgm:pt>
    <dgm:pt modelId="{77732B1B-6554-E148-873E-34DDE1169395}" type="sibTrans" cxnId="{3112B642-A744-E748-B3A8-C1F9D2FC11A6}">
      <dgm:prSet/>
      <dgm:spPr/>
      <dgm:t>
        <a:bodyPr/>
        <a:lstStyle/>
        <a:p>
          <a:endParaRPr lang="en-US"/>
        </a:p>
      </dgm:t>
    </dgm:pt>
    <dgm:pt modelId="{9E2299D4-6776-7E47-9F1F-D111AEC0D028}">
      <dgm:prSet phldrT="[Text]"/>
      <dgm:spPr/>
      <dgm:t>
        <a:bodyPr/>
        <a:lstStyle/>
        <a:p>
          <a:r>
            <a:rPr lang="en-US" dirty="0" smtClean="0"/>
            <a:t>Start PhD</a:t>
          </a:r>
          <a:endParaRPr lang="en-US" dirty="0"/>
        </a:p>
      </dgm:t>
    </dgm:pt>
    <dgm:pt modelId="{38E2D86E-6063-AA4A-B76D-66003EEE4A8F}" type="parTrans" cxnId="{8CE0BD78-A3AC-3D4C-B225-EB84306EBA31}">
      <dgm:prSet/>
      <dgm:spPr/>
      <dgm:t>
        <a:bodyPr/>
        <a:lstStyle/>
        <a:p>
          <a:endParaRPr lang="en-US"/>
        </a:p>
      </dgm:t>
    </dgm:pt>
    <dgm:pt modelId="{27B3F665-AF2F-2D46-A133-CD3176BCE009}" type="sibTrans" cxnId="{8CE0BD78-A3AC-3D4C-B225-EB84306EBA31}">
      <dgm:prSet/>
      <dgm:spPr/>
      <dgm:t>
        <a:bodyPr/>
        <a:lstStyle/>
        <a:p>
          <a:endParaRPr lang="en-US"/>
        </a:p>
      </dgm:t>
    </dgm:pt>
    <dgm:pt modelId="{28C8CF04-EF8B-964D-B42E-EA8D531903D2}">
      <dgm:prSet phldrT="[Text]"/>
      <dgm:spPr/>
      <dgm:t>
        <a:bodyPr/>
        <a:lstStyle/>
        <a:p>
          <a:r>
            <a:rPr lang="en-US" dirty="0" smtClean="0"/>
            <a:t>Fall 2013</a:t>
          </a:r>
          <a:endParaRPr lang="en-US" dirty="0"/>
        </a:p>
      </dgm:t>
    </dgm:pt>
    <dgm:pt modelId="{2F26239E-9C6E-8143-8B17-8715631B7754}" type="parTrans" cxnId="{59F109AB-91B3-F843-B46C-0D09568EA395}">
      <dgm:prSet/>
      <dgm:spPr/>
      <dgm:t>
        <a:bodyPr/>
        <a:lstStyle/>
        <a:p>
          <a:endParaRPr lang="en-US"/>
        </a:p>
      </dgm:t>
    </dgm:pt>
    <dgm:pt modelId="{31F2B9E1-FF5E-D34D-BEDA-4C9AB86D8095}" type="sibTrans" cxnId="{59F109AB-91B3-F843-B46C-0D09568EA395}">
      <dgm:prSet/>
      <dgm:spPr/>
      <dgm:t>
        <a:bodyPr/>
        <a:lstStyle/>
        <a:p>
          <a:endParaRPr lang="en-US"/>
        </a:p>
      </dgm:t>
    </dgm:pt>
    <dgm:pt modelId="{7E48A2A2-4096-A249-B0D9-7349CFCA1880}">
      <dgm:prSet phldrT="[Text]"/>
      <dgm:spPr/>
      <dgm:t>
        <a:bodyPr/>
        <a:lstStyle/>
        <a:p>
          <a:r>
            <a:rPr lang="en-US" dirty="0" smtClean="0"/>
            <a:t>iPhone Scholar Plot</a:t>
          </a:r>
          <a:endParaRPr lang="en-US" dirty="0"/>
        </a:p>
      </dgm:t>
    </dgm:pt>
    <dgm:pt modelId="{1913952A-54D6-5D44-954C-034EA8DBCBC9}" type="parTrans" cxnId="{331D09F5-C6BD-CF45-A30D-948061198B10}">
      <dgm:prSet/>
      <dgm:spPr/>
      <dgm:t>
        <a:bodyPr/>
        <a:lstStyle/>
        <a:p>
          <a:endParaRPr lang="en-US"/>
        </a:p>
      </dgm:t>
    </dgm:pt>
    <dgm:pt modelId="{CA194531-0CF2-6A4A-986A-5693EEBF4CCD}" type="sibTrans" cxnId="{331D09F5-C6BD-CF45-A30D-948061198B10}">
      <dgm:prSet/>
      <dgm:spPr/>
      <dgm:t>
        <a:bodyPr/>
        <a:lstStyle/>
        <a:p>
          <a:endParaRPr lang="en-US"/>
        </a:p>
      </dgm:t>
    </dgm:pt>
    <dgm:pt modelId="{41A490A2-519D-AF44-A671-21645CF6D3B6}">
      <dgm:prSet phldrT="[Text]"/>
      <dgm:spPr/>
      <dgm:t>
        <a:bodyPr/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Spring 2016</a:t>
          </a:r>
          <a:endParaRPr lang="en-US" dirty="0"/>
        </a:p>
      </dgm:t>
    </dgm:pt>
    <dgm:pt modelId="{DAA64078-1647-A748-949A-25D0E40B4F29}" type="parTrans" cxnId="{7E061E30-24A9-9541-A4F2-0BB21F2AFF33}">
      <dgm:prSet/>
      <dgm:spPr/>
      <dgm:t>
        <a:bodyPr/>
        <a:lstStyle/>
        <a:p>
          <a:endParaRPr lang="en-US"/>
        </a:p>
      </dgm:t>
    </dgm:pt>
    <dgm:pt modelId="{A66BBC2D-CB97-CE4F-B8CF-D81B38B5E914}" type="sibTrans" cxnId="{7E061E30-24A9-9541-A4F2-0BB21F2AFF33}">
      <dgm:prSet/>
      <dgm:spPr/>
      <dgm:t>
        <a:bodyPr/>
        <a:lstStyle/>
        <a:p>
          <a:endParaRPr lang="en-US"/>
        </a:p>
      </dgm:t>
    </dgm:pt>
    <dgm:pt modelId="{78FF53DF-7D2A-C840-8DD2-5F386CE069BD}">
      <dgm:prSet phldrT="[Text]"/>
      <dgm:spPr/>
      <dgm:t>
        <a:bodyPr/>
        <a:lstStyle/>
        <a:p>
          <a:r>
            <a:rPr lang="en-US" dirty="0" smtClean="0"/>
            <a:t>Core</a:t>
          </a:r>
          <a:endParaRPr lang="en-US" dirty="0"/>
        </a:p>
      </dgm:t>
    </dgm:pt>
    <dgm:pt modelId="{50157867-A39C-C544-B485-EEED1D70671F}" type="parTrans" cxnId="{4489E8EF-C2C6-4748-BBBD-362AC4C246C1}">
      <dgm:prSet/>
      <dgm:spPr/>
      <dgm:t>
        <a:bodyPr/>
        <a:lstStyle/>
        <a:p>
          <a:endParaRPr lang="en-US"/>
        </a:p>
      </dgm:t>
    </dgm:pt>
    <dgm:pt modelId="{020ABD52-FC19-E144-92DE-145B67D13859}" type="sibTrans" cxnId="{4489E8EF-C2C6-4748-BBBD-362AC4C246C1}">
      <dgm:prSet/>
      <dgm:spPr/>
      <dgm:t>
        <a:bodyPr/>
        <a:lstStyle/>
        <a:p>
          <a:endParaRPr lang="en-US"/>
        </a:p>
      </dgm:t>
    </dgm:pt>
    <dgm:pt modelId="{3E66EBDA-1608-4447-B1B8-2C2B24E625A8}">
      <dgm:prSet/>
      <dgm:spPr/>
      <dgm:t>
        <a:bodyPr/>
        <a:lstStyle/>
        <a:p>
          <a:r>
            <a:rPr lang="en-US" dirty="0" smtClean="0"/>
            <a:t>Fall 2015</a:t>
          </a:r>
          <a:endParaRPr lang="en-US" dirty="0"/>
        </a:p>
      </dgm:t>
    </dgm:pt>
    <dgm:pt modelId="{40E0BAE5-B638-4347-837D-53873427BFF4}" type="parTrans" cxnId="{045AB048-2BB8-FF43-8D5F-F4D02D9FD46C}">
      <dgm:prSet/>
      <dgm:spPr/>
      <dgm:t>
        <a:bodyPr/>
        <a:lstStyle/>
        <a:p>
          <a:endParaRPr lang="en-US"/>
        </a:p>
      </dgm:t>
    </dgm:pt>
    <dgm:pt modelId="{8C815860-4D5A-B746-A6C3-9FE1A4E6C7EC}" type="sibTrans" cxnId="{045AB048-2BB8-FF43-8D5F-F4D02D9FD46C}">
      <dgm:prSet/>
      <dgm:spPr/>
      <dgm:t>
        <a:bodyPr/>
        <a:lstStyle/>
        <a:p>
          <a:endParaRPr lang="en-US"/>
        </a:p>
      </dgm:t>
    </dgm:pt>
    <dgm:pt modelId="{931E0EC5-D3CA-7B4E-A60F-39F943D2BCF6}">
      <dgm:prSet/>
      <dgm:spPr/>
      <dgm:t>
        <a:bodyPr/>
        <a:lstStyle/>
        <a:p>
          <a:r>
            <a:rPr lang="en-US" smtClean="0"/>
            <a:t>CHI Notes</a:t>
          </a:r>
          <a:endParaRPr lang="en-US" dirty="0"/>
        </a:p>
      </dgm:t>
    </dgm:pt>
    <dgm:pt modelId="{323C391C-DEB4-0A46-BE37-0F57AC113A97}" type="parTrans" cxnId="{5A35D7BC-AC9C-9745-B0C1-FAF3A52020E9}">
      <dgm:prSet/>
      <dgm:spPr/>
      <dgm:t>
        <a:bodyPr/>
        <a:lstStyle/>
        <a:p>
          <a:endParaRPr lang="en-US"/>
        </a:p>
      </dgm:t>
    </dgm:pt>
    <dgm:pt modelId="{F7BE2D94-D74B-4E4B-8047-6596063DE695}" type="sibTrans" cxnId="{5A35D7BC-AC9C-9745-B0C1-FAF3A52020E9}">
      <dgm:prSet/>
      <dgm:spPr/>
      <dgm:t>
        <a:bodyPr/>
        <a:lstStyle/>
        <a:p>
          <a:endParaRPr lang="en-US"/>
        </a:p>
      </dgm:t>
    </dgm:pt>
    <dgm:pt modelId="{18AFFD78-0A50-734A-9883-4A09D06299DC}">
      <dgm:prSet/>
      <dgm:spPr/>
      <dgm:t>
        <a:bodyPr/>
        <a:lstStyle/>
        <a:p>
          <a:r>
            <a:rPr lang="en-US" dirty="0" smtClean="0"/>
            <a:t>Fall 2012</a:t>
          </a:r>
          <a:endParaRPr lang="en-US" dirty="0"/>
        </a:p>
      </dgm:t>
    </dgm:pt>
    <dgm:pt modelId="{289F11A9-ACFE-1648-BC18-617B3809163F}" type="parTrans" cxnId="{112F8F13-6547-D546-9252-C7EAE4AB07D5}">
      <dgm:prSet/>
      <dgm:spPr/>
      <dgm:t>
        <a:bodyPr/>
        <a:lstStyle/>
        <a:p>
          <a:endParaRPr lang="en-US"/>
        </a:p>
      </dgm:t>
    </dgm:pt>
    <dgm:pt modelId="{967EE32B-5609-8C45-87F5-9D1D6EEA09D4}" type="sibTrans" cxnId="{112F8F13-6547-D546-9252-C7EAE4AB07D5}">
      <dgm:prSet/>
      <dgm:spPr/>
      <dgm:t>
        <a:bodyPr/>
        <a:lstStyle/>
        <a:p>
          <a:endParaRPr lang="en-US"/>
        </a:p>
      </dgm:t>
    </dgm:pt>
    <dgm:pt modelId="{02BBFC7C-F769-4F43-A24A-56B1C9F123AB}">
      <dgm:prSet/>
      <dgm:spPr/>
      <dgm:t>
        <a:bodyPr/>
        <a:lstStyle/>
        <a:p>
          <a:r>
            <a:rPr lang="en-US" dirty="0" smtClean="0"/>
            <a:t>Started </a:t>
          </a:r>
          <a:r>
            <a:rPr lang="en-US" dirty="0" err="1" smtClean="0"/>
            <a:t>InfoVis</a:t>
          </a:r>
          <a:endParaRPr lang="en-US" dirty="0"/>
        </a:p>
      </dgm:t>
    </dgm:pt>
    <dgm:pt modelId="{2B311A34-903A-DB4F-866B-EA6F4F4346BF}" type="parTrans" cxnId="{BAF1A40F-140E-124E-9C28-BB60EEF460E4}">
      <dgm:prSet/>
      <dgm:spPr/>
      <dgm:t>
        <a:bodyPr/>
        <a:lstStyle/>
        <a:p>
          <a:endParaRPr lang="en-US"/>
        </a:p>
      </dgm:t>
    </dgm:pt>
    <dgm:pt modelId="{60B77A9D-9651-5E45-A541-CF11299D1BEB}" type="sibTrans" cxnId="{BAF1A40F-140E-124E-9C28-BB60EEF460E4}">
      <dgm:prSet/>
      <dgm:spPr/>
      <dgm:t>
        <a:bodyPr/>
        <a:lstStyle/>
        <a:p>
          <a:endParaRPr lang="en-US"/>
        </a:p>
      </dgm:t>
    </dgm:pt>
    <dgm:pt modelId="{F9A23732-1FA3-7D41-8BED-CA4FC1A1861C}">
      <dgm:prSet/>
      <dgm:spPr/>
      <dgm:t>
        <a:bodyPr/>
        <a:lstStyle/>
        <a:p>
          <a:r>
            <a:rPr lang="en-US" dirty="0" err="1" smtClean="0"/>
            <a:t>UserPortrait</a:t>
          </a:r>
          <a:endParaRPr lang="en-US" dirty="0"/>
        </a:p>
      </dgm:t>
    </dgm:pt>
    <dgm:pt modelId="{2448130F-17DF-EF40-83EA-0E5608A05E6A}" type="parTrans" cxnId="{CCF99F44-44A1-8641-9EA2-69C791E3F25E}">
      <dgm:prSet/>
      <dgm:spPr/>
      <dgm:t>
        <a:bodyPr/>
        <a:lstStyle/>
        <a:p>
          <a:endParaRPr lang="en-US"/>
        </a:p>
      </dgm:t>
    </dgm:pt>
    <dgm:pt modelId="{349F5F2E-F6A1-BA4B-A292-2F7939A67E86}" type="sibTrans" cxnId="{CCF99F44-44A1-8641-9EA2-69C791E3F25E}">
      <dgm:prSet/>
      <dgm:spPr/>
      <dgm:t>
        <a:bodyPr/>
        <a:lstStyle/>
        <a:p>
          <a:endParaRPr lang="en-US"/>
        </a:p>
      </dgm:t>
    </dgm:pt>
    <dgm:pt modelId="{CDF8DEBF-0708-194B-AD77-B8277652D6B7}">
      <dgm:prSet phldrT="[Text]"/>
      <dgm:spPr/>
      <dgm:t>
        <a:bodyPr/>
        <a:lstStyle/>
        <a:p>
          <a:r>
            <a:rPr lang="en-US" dirty="0" smtClean="0"/>
            <a:t>Started Scholar Plot</a:t>
          </a:r>
          <a:endParaRPr lang="en-US" dirty="0"/>
        </a:p>
      </dgm:t>
    </dgm:pt>
    <dgm:pt modelId="{59EB734C-AAC0-F74B-B3AD-84A41DE0FA4E}" type="parTrans" cxnId="{AF0C5DE4-8CF4-844C-883C-D036071A71CF}">
      <dgm:prSet/>
      <dgm:spPr/>
      <dgm:t>
        <a:bodyPr/>
        <a:lstStyle/>
        <a:p>
          <a:endParaRPr lang="en-US"/>
        </a:p>
      </dgm:t>
    </dgm:pt>
    <dgm:pt modelId="{2721F53F-EE41-CD4F-967D-CC7D2F4CEF63}" type="sibTrans" cxnId="{AF0C5DE4-8CF4-844C-883C-D036071A71CF}">
      <dgm:prSet/>
      <dgm:spPr/>
      <dgm:t>
        <a:bodyPr/>
        <a:lstStyle/>
        <a:p>
          <a:endParaRPr lang="en-US"/>
        </a:p>
      </dgm:t>
    </dgm:pt>
    <dgm:pt modelId="{BEFCFD01-A87A-0243-BD74-C698BD247069}">
      <dgm:prSet/>
      <dgm:spPr/>
      <dgm:t>
        <a:bodyPr/>
        <a:lstStyle/>
        <a:p>
          <a:r>
            <a:rPr lang="en-US" dirty="0" smtClean="0"/>
            <a:t>Proposal</a:t>
          </a:r>
          <a:endParaRPr lang="en-US" dirty="0"/>
        </a:p>
      </dgm:t>
    </dgm:pt>
    <dgm:pt modelId="{8CBDD25E-89A6-5344-AA66-F6E56CE66F44}" type="parTrans" cxnId="{50DE3CD6-E9BC-704C-83FE-D8A7BC01E66E}">
      <dgm:prSet/>
      <dgm:spPr/>
      <dgm:t>
        <a:bodyPr/>
        <a:lstStyle/>
        <a:p>
          <a:endParaRPr lang="en-US"/>
        </a:p>
      </dgm:t>
    </dgm:pt>
    <dgm:pt modelId="{55AA7972-7C90-B541-AE3D-7CC6F5DB2349}" type="sibTrans" cxnId="{50DE3CD6-E9BC-704C-83FE-D8A7BC01E66E}">
      <dgm:prSet/>
      <dgm:spPr/>
      <dgm:t>
        <a:bodyPr/>
        <a:lstStyle/>
        <a:p>
          <a:endParaRPr lang="en-US"/>
        </a:p>
      </dgm:t>
    </dgm:pt>
    <dgm:pt modelId="{99D94A74-EC62-F14B-8A8C-E5747962A894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 Graduation</a:t>
          </a:r>
          <a:endParaRPr lang="en-US" dirty="0"/>
        </a:p>
      </dgm:t>
    </dgm:pt>
    <dgm:pt modelId="{16ECEEC8-D0A0-1A49-96AA-E7E4053EABCE}" type="parTrans" cxnId="{3F240EC3-5BDC-744E-9824-EE9A424B11D4}">
      <dgm:prSet/>
      <dgm:spPr/>
      <dgm:t>
        <a:bodyPr/>
        <a:lstStyle/>
        <a:p>
          <a:endParaRPr lang="en-US"/>
        </a:p>
      </dgm:t>
    </dgm:pt>
    <dgm:pt modelId="{407A644F-B0C0-0A4D-B3C6-6E9013E07FAC}" type="sibTrans" cxnId="{3F240EC3-5BDC-744E-9824-EE9A424B11D4}">
      <dgm:prSet/>
      <dgm:spPr/>
      <dgm:t>
        <a:bodyPr/>
        <a:lstStyle/>
        <a:p>
          <a:endParaRPr lang="en-US"/>
        </a:p>
      </dgm:t>
    </dgm:pt>
    <dgm:pt modelId="{AE74B80C-B3E8-8548-9731-3ECD738038D8}">
      <dgm:prSet/>
      <dgm:spPr/>
      <dgm:t>
        <a:bodyPr/>
        <a:lstStyle/>
        <a:p>
          <a:r>
            <a:rPr lang="en-US" dirty="0" smtClean="0"/>
            <a:t>Fall 2014</a:t>
          </a:r>
          <a:endParaRPr lang="en-US" dirty="0"/>
        </a:p>
      </dgm:t>
    </dgm:pt>
    <dgm:pt modelId="{C7323C1C-973D-5D42-A76B-7DC8847BDBBB}" type="parTrans" cxnId="{E88974A0-6299-0044-B354-9FF77CB41E1D}">
      <dgm:prSet/>
      <dgm:spPr/>
      <dgm:t>
        <a:bodyPr/>
        <a:lstStyle/>
        <a:p>
          <a:endParaRPr lang="en-US"/>
        </a:p>
      </dgm:t>
    </dgm:pt>
    <dgm:pt modelId="{A0135124-1F73-934F-9DDF-BDB28187D620}" type="sibTrans" cxnId="{E88974A0-6299-0044-B354-9FF77CB41E1D}">
      <dgm:prSet/>
      <dgm:spPr/>
      <dgm:t>
        <a:bodyPr/>
        <a:lstStyle/>
        <a:p>
          <a:endParaRPr lang="en-US"/>
        </a:p>
      </dgm:t>
    </dgm:pt>
    <dgm:pt modelId="{9B4B2C8E-53DD-AC44-8930-E681FA0AF8B6}">
      <dgm:prSet/>
      <dgm:spPr/>
      <dgm:t>
        <a:bodyPr/>
        <a:lstStyle/>
        <a:p>
          <a:r>
            <a:rPr lang="en-US" dirty="0" smtClean="0"/>
            <a:t>ACM </a:t>
          </a:r>
          <a:r>
            <a:rPr lang="en-US" dirty="0" err="1" smtClean="0"/>
            <a:t>UbiComp</a:t>
          </a:r>
          <a:endParaRPr lang="en-US" dirty="0"/>
        </a:p>
      </dgm:t>
    </dgm:pt>
    <dgm:pt modelId="{8EE619E5-4471-8A4C-9081-A283FC555A22}" type="parTrans" cxnId="{52C6557A-9E08-6D41-BD93-C209D179D7B3}">
      <dgm:prSet/>
      <dgm:spPr/>
      <dgm:t>
        <a:bodyPr/>
        <a:lstStyle/>
        <a:p>
          <a:endParaRPr lang="en-US"/>
        </a:p>
      </dgm:t>
    </dgm:pt>
    <dgm:pt modelId="{2EB8ABED-CDEC-D545-AFA5-76690798AD21}" type="sibTrans" cxnId="{52C6557A-9E08-6D41-BD93-C209D179D7B3}">
      <dgm:prSet/>
      <dgm:spPr/>
      <dgm:t>
        <a:bodyPr/>
        <a:lstStyle/>
        <a:p>
          <a:endParaRPr lang="en-US"/>
        </a:p>
      </dgm:t>
    </dgm:pt>
    <dgm:pt modelId="{88BA2029-3589-3A45-BE28-E3425FFC3D2F}">
      <dgm:prSet/>
      <dgm:spPr/>
      <dgm:t>
        <a:bodyPr/>
        <a:lstStyle/>
        <a:p>
          <a:r>
            <a:rPr lang="en-US" dirty="0" smtClean="0"/>
            <a:t>IEEE VIS</a:t>
          </a:r>
          <a:endParaRPr lang="en-US" dirty="0"/>
        </a:p>
      </dgm:t>
    </dgm:pt>
    <dgm:pt modelId="{ED33EB33-4F6C-2941-838C-27E5039E197A}" type="parTrans" cxnId="{D99D1405-C4B3-2746-B3A8-956416B7A50F}">
      <dgm:prSet/>
      <dgm:spPr/>
      <dgm:t>
        <a:bodyPr/>
        <a:lstStyle/>
        <a:p>
          <a:endParaRPr lang="en-US"/>
        </a:p>
      </dgm:t>
    </dgm:pt>
    <dgm:pt modelId="{AAE382EC-19B4-2A4E-97FB-CA202733A6AE}" type="sibTrans" cxnId="{D99D1405-C4B3-2746-B3A8-956416B7A50F}">
      <dgm:prSet/>
      <dgm:spPr/>
      <dgm:t>
        <a:bodyPr/>
        <a:lstStyle/>
        <a:p>
          <a:endParaRPr lang="en-US"/>
        </a:p>
      </dgm:t>
    </dgm:pt>
    <dgm:pt modelId="{CC73A78D-5E46-E745-8004-D0CCCFCC4D79}">
      <dgm:prSet/>
      <dgm:spPr/>
      <dgm:t>
        <a:bodyPr/>
        <a:lstStyle/>
        <a:p>
          <a:r>
            <a:rPr lang="en-US" dirty="0" smtClean="0"/>
            <a:t>First</a:t>
          </a:r>
          <a:r>
            <a:rPr lang="en-US" baseline="0" dirty="0" smtClean="0"/>
            <a:t> Publication</a:t>
          </a:r>
          <a:endParaRPr lang="en-US" dirty="0"/>
        </a:p>
      </dgm:t>
    </dgm:pt>
    <dgm:pt modelId="{5B7D80DD-E0BD-E843-B61D-60852787C532}" type="parTrans" cxnId="{BB24C677-297E-744C-B7ED-E61F6E93F2E5}">
      <dgm:prSet/>
      <dgm:spPr/>
      <dgm:t>
        <a:bodyPr/>
        <a:lstStyle/>
        <a:p>
          <a:endParaRPr lang="en-US"/>
        </a:p>
      </dgm:t>
    </dgm:pt>
    <dgm:pt modelId="{02B1EA66-0B6F-644C-959C-13009E88D9ED}" type="sibTrans" cxnId="{BB24C677-297E-744C-B7ED-E61F6E93F2E5}">
      <dgm:prSet/>
      <dgm:spPr/>
      <dgm:t>
        <a:bodyPr/>
        <a:lstStyle/>
        <a:p>
          <a:endParaRPr lang="en-US"/>
        </a:p>
      </dgm:t>
    </dgm:pt>
    <dgm:pt modelId="{05547859-B79E-9B4F-B5AA-C78F32E790E3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3C6F3A2E-5494-2F41-A719-6A14EF6BFA56}" type="parTrans" cxnId="{C89BF3F2-C185-D04A-A13C-6BCCC933854B}">
      <dgm:prSet/>
      <dgm:spPr/>
      <dgm:t>
        <a:bodyPr/>
        <a:lstStyle/>
        <a:p>
          <a:endParaRPr lang="en-US"/>
        </a:p>
      </dgm:t>
    </dgm:pt>
    <dgm:pt modelId="{8B3CF551-0387-B443-9B10-D61AFF96AD5C}" type="sibTrans" cxnId="{C89BF3F2-C185-D04A-A13C-6BCCC933854B}">
      <dgm:prSet/>
      <dgm:spPr/>
      <dgm:t>
        <a:bodyPr/>
        <a:lstStyle/>
        <a:p>
          <a:endParaRPr lang="en-US"/>
        </a:p>
      </dgm:t>
    </dgm:pt>
    <dgm:pt modelId="{4A11E084-E4C5-3B4F-9B07-838456963AB7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F4C6F607-8BB8-9C4A-8BF2-55C790644CB3}" type="parTrans" cxnId="{809A5D0C-99FD-1447-8A1C-1FCA9AC5FCB1}">
      <dgm:prSet/>
      <dgm:spPr/>
      <dgm:t>
        <a:bodyPr/>
        <a:lstStyle/>
        <a:p>
          <a:endParaRPr lang="en-US"/>
        </a:p>
      </dgm:t>
    </dgm:pt>
    <dgm:pt modelId="{AFEC94DC-284F-C04E-81C1-0F495DF4C1AB}" type="sibTrans" cxnId="{809A5D0C-99FD-1447-8A1C-1FCA9AC5FCB1}">
      <dgm:prSet/>
      <dgm:spPr/>
      <dgm:t>
        <a:bodyPr/>
        <a:lstStyle/>
        <a:p>
          <a:endParaRPr lang="en-US"/>
        </a:p>
      </dgm:t>
    </dgm:pt>
    <dgm:pt modelId="{DC1AC787-14FD-AB48-85EA-041C2C5ED570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3106CC47-43D2-C246-ADBB-DBA1FCC593A9}" type="parTrans" cxnId="{6E64BB19-8653-D84C-9B98-8B06AE7EC167}">
      <dgm:prSet/>
      <dgm:spPr/>
      <dgm:t>
        <a:bodyPr/>
        <a:lstStyle/>
        <a:p>
          <a:endParaRPr lang="en-US"/>
        </a:p>
      </dgm:t>
    </dgm:pt>
    <dgm:pt modelId="{400089E0-5C04-1C46-97EF-5B87EFA97DE3}" type="sibTrans" cxnId="{6E64BB19-8653-D84C-9B98-8B06AE7EC167}">
      <dgm:prSet/>
      <dgm:spPr/>
      <dgm:t>
        <a:bodyPr/>
        <a:lstStyle/>
        <a:p>
          <a:endParaRPr lang="en-US"/>
        </a:p>
      </dgm:t>
    </dgm:pt>
    <dgm:pt modelId="{755568E6-FE9C-4243-AD37-D1E5C06BEC65}" type="pres">
      <dgm:prSet presAssocID="{9277C71B-1511-EA4D-98AA-F0B32F73C2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291DA2-A910-DE4A-B78C-3743E9CA7EC4}" type="pres">
      <dgm:prSet presAssocID="{9277C71B-1511-EA4D-98AA-F0B32F73C270}" presName="arrow" presStyleLbl="bgShp" presStyleIdx="0" presStyleCnt="1"/>
      <dgm:spPr/>
    </dgm:pt>
    <dgm:pt modelId="{69E4C19B-89A0-1446-8FDD-1888169EF13C}" type="pres">
      <dgm:prSet presAssocID="{9277C71B-1511-EA4D-98AA-F0B32F73C270}" presName="points" presStyleCnt="0"/>
      <dgm:spPr/>
    </dgm:pt>
    <dgm:pt modelId="{17F62476-ED72-794E-8A9A-FDB7FA97037D}" type="pres">
      <dgm:prSet presAssocID="{3D0B8208-7308-CA45-8D9B-E803CFDED966}" presName="compositeA" presStyleCnt="0"/>
      <dgm:spPr/>
    </dgm:pt>
    <dgm:pt modelId="{1B8D9683-DD4C-094C-9465-984844920CAA}" type="pres">
      <dgm:prSet presAssocID="{3D0B8208-7308-CA45-8D9B-E803CFDED966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E743-7C7C-1B4C-B83C-BCB7EBE39B70}" type="pres">
      <dgm:prSet presAssocID="{3D0B8208-7308-CA45-8D9B-E803CFDED966}" presName="circleA" presStyleLbl="node1" presStyleIdx="0" presStyleCnt="6"/>
      <dgm:spPr/>
    </dgm:pt>
    <dgm:pt modelId="{0B9CDDD2-288F-2B45-8D04-D86273545690}" type="pres">
      <dgm:prSet presAssocID="{3D0B8208-7308-CA45-8D9B-E803CFDED966}" presName="spaceA" presStyleCnt="0"/>
      <dgm:spPr/>
    </dgm:pt>
    <dgm:pt modelId="{D3D8DC2E-7A80-9649-8BE3-34D515C9D344}" type="pres">
      <dgm:prSet presAssocID="{77732B1B-6554-E148-873E-34DDE1169395}" presName="space" presStyleCnt="0"/>
      <dgm:spPr/>
    </dgm:pt>
    <dgm:pt modelId="{58F327BC-E6DB-424E-B041-C0E0CF8ED19C}" type="pres">
      <dgm:prSet presAssocID="{18AFFD78-0A50-734A-9883-4A09D06299DC}" presName="compositeB" presStyleCnt="0"/>
      <dgm:spPr/>
    </dgm:pt>
    <dgm:pt modelId="{291E94E3-DCE7-3C48-BF62-DBBBFAD7B23F}" type="pres">
      <dgm:prSet presAssocID="{18AFFD78-0A50-734A-9883-4A09D06299DC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F5E3-989B-5A46-BA82-4841F0822169}" type="pres">
      <dgm:prSet presAssocID="{18AFFD78-0A50-734A-9883-4A09D06299DC}" presName="circleB" presStyleLbl="node1" presStyleIdx="1" presStyleCnt="6"/>
      <dgm:spPr/>
    </dgm:pt>
    <dgm:pt modelId="{C11291F8-C67A-B449-BAC7-811305743D38}" type="pres">
      <dgm:prSet presAssocID="{18AFFD78-0A50-734A-9883-4A09D06299DC}" presName="spaceB" presStyleCnt="0"/>
      <dgm:spPr/>
    </dgm:pt>
    <dgm:pt modelId="{9D4DECCF-75CF-B04E-8019-53B3625BC684}" type="pres">
      <dgm:prSet presAssocID="{967EE32B-5609-8C45-87F5-9D1D6EEA09D4}" presName="space" presStyleCnt="0"/>
      <dgm:spPr/>
    </dgm:pt>
    <dgm:pt modelId="{3E9AB7DA-DA65-C44B-AD8B-EC667B6D1886}" type="pres">
      <dgm:prSet presAssocID="{28C8CF04-EF8B-964D-B42E-EA8D531903D2}" presName="compositeA" presStyleCnt="0"/>
      <dgm:spPr/>
    </dgm:pt>
    <dgm:pt modelId="{5A648200-5AE9-6843-9452-E7AE2E4ADC28}" type="pres">
      <dgm:prSet presAssocID="{28C8CF04-EF8B-964D-B42E-EA8D531903D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B2C26-5E6A-C741-849D-5AD203BA27DE}" type="pres">
      <dgm:prSet presAssocID="{28C8CF04-EF8B-964D-B42E-EA8D531903D2}" presName="circleA" presStyleLbl="node1" presStyleIdx="2" presStyleCnt="6"/>
      <dgm:spPr/>
    </dgm:pt>
    <dgm:pt modelId="{A9FFB642-A4B0-3345-9136-E22633697E0E}" type="pres">
      <dgm:prSet presAssocID="{28C8CF04-EF8B-964D-B42E-EA8D531903D2}" presName="spaceA" presStyleCnt="0"/>
      <dgm:spPr/>
    </dgm:pt>
    <dgm:pt modelId="{6A0B807C-E971-0448-9AA8-2085EDE58751}" type="pres">
      <dgm:prSet presAssocID="{31F2B9E1-FF5E-D34D-BEDA-4C9AB86D8095}" presName="space" presStyleCnt="0"/>
      <dgm:spPr/>
    </dgm:pt>
    <dgm:pt modelId="{5391F909-2AF5-8F4B-97C4-CDD7D53236BA}" type="pres">
      <dgm:prSet presAssocID="{AE74B80C-B3E8-8548-9731-3ECD738038D8}" presName="compositeB" presStyleCnt="0"/>
      <dgm:spPr/>
    </dgm:pt>
    <dgm:pt modelId="{694F5AAA-938D-1840-B527-343EA6A7DCAF}" type="pres">
      <dgm:prSet presAssocID="{AE74B80C-B3E8-8548-9731-3ECD738038D8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FF38B-012B-2F46-B7F4-487B275CEF3F}" type="pres">
      <dgm:prSet presAssocID="{AE74B80C-B3E8-8548-9731-3ECD738038D8}" presName="circleB" presStyleLbl="node1" presStyleIdx="3" presStyleCnt="6"/>
      <dgm:spPr/>
    </dgm:pt>
    <dgm:pt modelId="{08ABC953-979A-5042-AB65-197133DBC783}" type="pres">
      <dgm:prSet presAssocID="{AE74B80C-B3E8-8548-9731-3ECD738038D8}" presName="spaceB" presStyleCnt="0"/>
      <dgm:spPr/>
    </dgm:pt>
    <dgm:pt modelId="{CC4742BE-AA0E-A549-B514-29F8CF3F2397}" type="pres">
      <dgm:prSet presAssocID="{A0135124-1F73-934F-9DDF-BDB28187D620}" presName="space" presStyleCnt="0"/>
      <dgm:spPr/>
    </dgm:pt>
    <dgm:pt modelId="{CD69044A-375F-EE4E-8C0A-834541CE4C97}" type="pres">
      <dgm:prSet presAssocID="{3E66EBDA-1608-4447-B1B8-2C2B24E625A8}" presName="compositeA" presStyleCnt="0"/>
      <dgm:spPr/>
    </dgm:pt>
    <dgm:pt modelId="{400A8A59-0A3D-1A4C-852A-71CB129BA5CC}" type="pres">
      <dgm:prSet presAssocID="{3E66EBDA-1608-4447-B1B8-2C2B24E625A8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64F9F-2AC7-0E41-8799-863632763332}" type="pres">
      <dgm:prSet presAssocID="{3E66EBDA-1608-4447-B1B8-2C2B24E625A8}" presName="circleA" presStyleLbl="node1" presStyleIdx="4" presStyleCnt="6"/>
      <dgm:spPr/>
    </dgm:pt>
    <dgm:pt modelId="{03E8DBCB-4C26-EC4D-8B10-E63860DBAE48}" type="pres">
      <dgm:prSet presAssocID="{3E66EBDA-1608-4447-B1B8-2C2B24E625A8}" presName="spaceA" presStyleCnt="0"/>
      <dgm:spPr/>
    </dgm:pt>
    <dgm:pt modelId="{F410280B-6743-C745-9F29-7DEC12C35B44}" type="pres">
      <dgm:prSet presAssocID="{8C815860-4D5A-B746-A6C3-9FE1A4E6C7EC}" presName="space" presStyleCnt="0"/>
      <dgm:spPr/>
    </dgm:pt>
    <dgm:pt modelId="{EB7AF480-05FE-4545-A9D2-BE29D2890478}" type="pres">
      <dgm:prSet presAssocID="{41A490A2-519D-AF44-A671-21645CF6D3B6}" presName="compositeB" presStyleCnt="0"/>
      <dgm:spPr/>
    </dgm:pt>
    <dgm:pt modelId="{7468C0D4-6AA2-5642-A2A6-50F3BE782236}" type="pres">
      <dgm:prSet presAssocID="{41A490A2-519D-AF44-A671-21645CF6D3B6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B8900-ECAD-EF49-85A9-B8CBE3EA0556}" type="pres">
      <dgm:prSet presAssocID="{41A490A2-519D-AF44-A671-21645CF6D3B6}" presName="circleB" presStyleLbl="node1" presStyleIdx="5" presStyleCnt="6"/>
      <dgm:spPr/>
    </dgm:pt>
    <dgm:pt modelId="{194EF919-F49F-3F43-A597-8122C8A9E3D0}" type="pres">
      <dgm:prSet presAssocID="{41A490A2-519D-AF44-A671-21645CF6D3B6}" presName="spaceB" presStyleCnt="0"/>
      <dgm:spPr/>
    </dgm:pt>
  </dgm:ptLst>
  <dgm:cxnLst>
    <dgm:cxn modelId="{591960DC-395B-5447-9884-FA1231B0307C}" type="presOf" srcId="{99D94A74-EC62-F14B-8A8C-E5747962A894}" destId="{7468C0D4-6AA2-5642-A2A6-50F3BE782236}" srcOrd="0" destOrd="1" presId="urn:microsoft.com/office/officeart/2005/8/layout/hProcess11"/>
    <dgm:cxn modelId="{AF0C5DE4-8CF4-844C-883C-D036071A71CF}" srcId="{28C8CF04-EF8B-964D-B42E-EA8D531903D2}" destId="{CDF8DEBF-0708-194B-AD77-B8277652D6B7}" srcOrd="0" destOrd="0" parTransId="{59EB734C-AAC0-F74B-B3AD-84A41DE0FA4E}" sibTransId="{2721F53F-EE41-CD4F-967D-CC7D2F4CEF63}"/>
    <dgm:cxn modelId="{7E061E30-24A9-9541-A4F2-0BB21F2AFF33}" srcId="{9277C71B-1511-EA4D-98AA-F0B32F73C270}" destId="{41A490A2-519D-AF44-A671-21645CF6D3B6}" srcOrd="5" destOrd="0" parTransId="{DAA64078-1647-A748-949A-25D0E40B4F29}" sibTransId="{A66BBC2D-CB97-CE4F-B8CF-D81B38B5E914}"/>
    <dgm:cxn modelId="{074E5A25-EB77-E246-9B7C-BD9AD09DB2B4}" type="presOf" srcId="{DC1AC787-14FD-AB48-85EA-041C2C5ED570}" destId="{7468C0D4-6AA2-5642-A2A6-50F3BE782236}" srcOrd="0" destOrd="2" presId="urn:microsoft.com/office/officeart/2005/8/layout/hProcess11"/>
    <dgm:cxn modelId="{3BFAD794-68A1-1048-8A61-266B0649FD87}" type="presOf" srcId="{9B4B2C8E-53DD-AC44-8930-E681FA0AF8B6}" destId="{694F5AAA-938D-1840-B527-343EA6A7DCAF}" srcOrd="0" destOrd="1" presId="urn:microsoft.com/office/officeart/2005/8/layout/hProcess11"/>
    <dgm:cxn modelId="{D99D1405-C4B3-2746-B3A8-956416B7A50F}" srcId="{AE74B80C-B3E8-8548-9731-3ECD738038D8}" destId="{88BA2029-3589-3A45-BE28-E3425FFC3D2F}" srcOrd="1" destOrd="0" parTransId="{ED33EB33-4F6C-2941-838C-27E5039E197A}" sibTransId="{AAE382EC-19B4-2A4E-97FB-CA202733A6AE}"/>
    <dgm:cxn modelId="{50DE3CD6-E9BC-704C-83FE-D8A7BC01E66E}" srcId="{3E66EBDA-1608-4447-B1B8-2C2B24E625A8}" destId="{BEFCFD01-A87A-0243-BD74-C698BD247069}" srcOrd="1" destOrd="0" parTransId="{8CBDD25E-89A6-5344-AA66-F6E56CE66F44}" sibTransId="{55AA7972-7C90-B541-AE3D-7CC6F5DB2349}"/>
    <dgm:cxn modelId="{70A4F0ED-4C1B-E942-BA77-4A288822E481}" type="presOf" srcId="{CDF8DEBF-0708-194B-AD77-B8277652D6B7}" destId="{5A648200-5AE9-6843-9452-E7AE2E4ADC28}" srcOrd="0" destOrd="1" presId="urn:microsoft.com/office/officeart/2005/8/layout/hProcess11"/>
    <dgm:cxn modelId="{1250DA49-C1BA-7744-93ED-93CD8A6DBEA4}" type="presOf" srcId="{05547859-B79E-9B4F-B5AA-C78F32E790E3}" destId="{694F5AAA-938D-1840-B527-343EA6A7DCAF}" srcOrd="0" destOrd="3" presId="urn:microsoft.com/office/officeart/2005/8/layout/hProcess11"/>
    <dgm:cxn modelId="{3F240EC3-5BDC-744E-9824-EE9A424B11D4}" srcId="{41A490A2-519D-AF44-A671-21645CF6D3B6}" destId="{99D94A74-EC62-F14B-8A8C-E5747962A894}" srcOrd="0" destOrd="0" parTransId="{16ECEEC8-D0A0-1A49-96AA-E7E4053EABCE}" sibTransId="{407A644F-B0C0-0A4D-B3C6-6E9013E07FAC}"/>
    <dgm:cxn modelId="{4489E8EF-C2C6-4748-BBBD-362AC4C246C1}" srcId="{3D0B8208-7308-CA45-8D9B-E803CFDED966}" destId="{78FF53DF-7D2A-C840-8DD2-5F386CE069BD}" srcOrd="1" destOrd="0" parTransId="{50157867-A39C-C544-B485-EEED1D70671F}" sibTransId="{020ABD52-FC19-E144-92DE-145B67D13859}"/>
    <dgm:cxn modelId="{F171A078-6FF7-EB4C-A824-F52ED33A4461}" type="presOf" srcId="{931E0EC5-D3CA-7B4E-A60F-39F943D2BCF6}" destId="{400A8A59-0A3D-1A4C-852A-71CB129BA5CC}" srcOrd="0" destOrd="1" presId="urn:microsoft.com/office/officeart/2005/8/layout/hProcess11"/>
    <dgm:cxn modelId="{8AFED5C6-1243-A64D-A042-B4DEE8B3D34F}" type="presOf" srcId="{3D0B8208-7308-CA45-8D9B-E803CFDED966}" destId="{1B8D9683-DD4C-094C-9465-984844920CAA}" srcOrd="0" destOrd="0" presId="urn:microsoft.com/office/officeart/2005/8/layout/hProcess11"/>
    <dgm:cxn modelId="{C93BD5FE-2D7F-EF41-8DB9-83C1436184A4}" type="presOf" srcId="{28C8CF04-EF8B-964D-B42E-EA8D531903D2}" destId="{5A648200-5AE9-6843-9452-E7AE2E4ADC28}" srcOrd="0" destOrd="0" presId="urn:microsoft.com/office/officeart/2005/8/layout/hProcess11"/>
    <dgm:cxn modelId="{B9D8502A-61F4-6D47-82E9-83EF1F374EF7}" type="presOf" srcId="{41A490A2-519D-AF44-A671-21645CF6D3B6}" destId="{7468C0D4-6AA2-5642-A2A6-50F3BE782236}" srcOrd="0" destOrd="0" presId="urn:microsoft.com/office/officeart/2005/8/layout/hProcess11"/>
    <dgm:cxn modelId="{038CEF9C-E7C4-FE49-90CE-D3E0153962A4}" type="presOf" srcId="{9277C71B-1511-EA4D-98AA-F0B32F73C270}" destId="{755568E6-FE9C-4243-AD37-D1E5C06BEC65}" srcOrd="0" destOrd="0" presId="urn:microsoft.com/office/officeart/2005/8/layout/hProcess11"/>
    <dgm:cxn modelId="{6C095CD6-E2C2-3445-9314-4B2C3A2F97BF}" type="presOf" srcId="{18AFFD78-0A50-734A-9883-4A09D06299DC}" destId="{291E94E3-DCE7-3C48-BF62-DBBBFAD7B23F}" srcOrd="0" destOrd="0" presId="urn:microsoft.com/office/officeart/2005/8/layout/hProcess11"/>
    <dgm:cxn modelId="{7ABFC5EE-A385-314B-B743-F6C096361A76}" type="presOf" srcId="{7E48A2A2-4096-A249-B0D9-7349CFCA1880}" destId="{5A648200-5AE9-6843-9452-E7AE2E4ADC28}" srcOrd="0" destOrd="2" presId="urn:microsoft.com/office/officeart/2005/8/layout/hProcess11"/>
    <dgm:cxn modelId="{7743DF17-788C-4845-BF94-5F538400269A}" type="presOf" srcId="{88BA2029-3589-3A45-BE28-E3425FFC3D2F}" destId="{694F5AAA-938D-1840-B527-343EA6A7DCAF}" srcOrd="0" destOrd="2" presId="urn:microsoft.com/office/officeart/2005/8/layout/hProcess11"/>
    <dgm:cxn modelId="{CCF99F44-44A1-8641-9EA2-69C791E3F25E}" srcId="{18AFFD78-0A50-734A-9883-4A09D06299DC}" destId="{F9A23732-1FA3-7D41-8BED-CA4FC1A1861C}" srcOrd="2" destOrd="0" parTransId="{2448130F-17DF-EF40-83EA-0E5608A05E6A}" sibTransId="{349F5F2E-F6A1-BA4B-A292-2F7939A67E86}"/>
    <dgm:cxn modelId="{7CE7BB0B-DA11-F24A-8C5E-EEC348EEE834}" type="presOf" srcId="{4A11E084-E4C5-3B4F-9B07-838456963AB7}" destId="{400A8A59-0A3D-1A4C-852A-71CB129BA5CC}" srcOrd="0" destOrd="3" presId="urn:microsoft.com/office/officeart/2005/8/layout/hProcess11"/>
    <dgm:cxn modelId="{EA29A958-0969-1340-A8BF-DB75619E036F}" type="presOf" srcId="{78FF53DF-7D2A-C840-8DD2-5F386CE069BD}" destId="{1B8D9683-DD4C-094C-9465-984844920CAA}" srcOrd="0" destOrd="2" presId="urn:microsoft.com/office/officeart/2005/8/layout/hProcess11"/>
    <dgm:cxn modelId="{C89BF3F2-C185-D04A-A13C-6BCCC933854B}" srcId="{AE74B80C-B3E8-8548-9731-3ECD738038D8}" destId="{05547859-B79E-9B4F-B5AA-C78F32E790E3}" srcOrd="2" destOrd="0" parTransId="{3C6F3A2E-5494-2F41-A719-6A14EF6BFA56}" sibTransId="{8B3CF551-0387-B443-9B10-D61AFF96AD5C}"/>
    <dgm:cxn modelId="{52C6557A-9E08-6D41-BD93-C209D179D7B3}" srcId="{AE74B80C-B3E8-8548-9731-3ECD738038D8}" destId="{9B4B2C8E-53DD-AC44-8930-E681FA0AF8B6}" srcOrd="0" destOrd="0" parTransId="{8EE619E5-4471-8A4C-9081-A283FC555A22}" sibTransId="{2EB8ABED-CDEC-D545-AFA5-76690798AD21}"/>
    <dgm:cxn modelId="{809A5D0C-99FD-1447-8A1C-1FCA9AC5FCB1}" srcId="{3E66EBDA-1608-4447-B1B8-2C2B24E625A8}" destId="{4A11E084-E4C5-3B4F-9B07-838456963AB7}" srcOrd="2" destOrd="0" parTransId="{F4C6F607-8BB8-9C4A-8BF2-55C790644CB3}" sibTransId="{AFEC94DC-284F-C04E-81C1-0F495DF4C1AB}"/>
    <dgm:cxn modelId="{E707C866-C291-BD4F-A56D-AB08584653DC}" type="presOf" srcId="{CC73A78D-5E46-E745-8004-D0CCCFCC4D79}" destId="{291E94E3-DCE7-3C48-BF62-DBBBFAD7B23F}" srcOrd="0" destOrd="1" presId="urn:microsoft.com/office/officeart/2005/8/layout/hProcess11"/>
    <dgm:cxn modelId="{5A35D7BC-AC9C-9745-B0C1-FAF3A52020E9}" srcId="{3E66EBDA-1608-4447-B1B8-2C2B24E625A8}" destId="{931E0EC5-D3CA-7B4E-A60F-39F943D2BCF6}" srcOrd="0" destOrd="0" parTransId="{323C391C-DEB4-0A46-BE37-0F57AC113A97}" sibTransId="{F7BE2D94-D74B-4E4B-8047-6596063DE695}"/>
    <dgm:cxn modelId="{245394DD-EB3D-EB4E-8049-2AC38C369190}" type="presOf" srcId="{BEFCFD01-A87A-0243-BD74-C698BD247069}" destId="{400A8A59-0A3D-1A4C-852A-71CB129BA5CC}" srcOrd="0" destOrd="2" presId="urn:microsoft.com/office/officeart/2005/8/layout/hProcess11"/>
    <dgm:cxn modelId="{BAF1A40F-140E-124E-9C28-BB60EEF460E4}" srcId="{18AFFD78-0A50-734A-9883-4A09D06299DC}" destId="{02BBFC7C-F769-4F43-A24A-56B1C9F123AB}" srcOrd="1" destOrd="0" parTransId="{2B311A34-903A-DB4F-866B-EA6F4F4346BF}" sibTransId="{60B77A9D-9651-5E45-A541-CF11299D1BEB}"/>
    <dgm:cxn modelId="{045AB048-2BB8-FF43-8D5F-F4D02D9FD46C}" srcId="{9277C71B-1511-EA4D-98AA-F0B32F73C270}" destId="{3E66EBDA-1608-4447-B1B8-2C2B24E625A8}" srcOrd="4" destOrd="0" parTransId="{40E0BAE5-B638-4347-837D-53873427BFF4}" sibTransId="{8C815860-4D5A-B746-A6C3-9FE1A4E6C7EC}"/>
    <dgm:cxn modelId="{6E64BB19-8653-D84C-9B98-8B06AE7EC167}" srcId="{41A490A2-519D-AF44-A671-21645CF6D3B6}" destId="{DC1AC787-14FD-AB48-85EA-041C2C5ED570}" srcOrd="1" destOrd="0" parTransId="{3106CC47-43D2-C246-ADBB-DBA1FCC593A9}" sibTransId="{400089E0-5C04-1C46-97EF-5B87EFA97DE3}"/>
    <dgm:cxn modelId="{112F8F13-6547-D546-9252-C7EAE4AB07D5}" srcId="{9277C71B-1511-EA4D-98AA-F0B32F73C270}" destId="{18AFFD78-0A50-734A-9883-4A09D06299DC}" srcOrd="1" destOrd="0" parTransId="{289F11A9-ACFE-1648-BC18-617B3809163F}" sibTransId="{967EE32B-5609-8C45-87F5-9D1D6EEA09D4}"/>
    <dgm:cxn modelId="{1E5F9CC3-9C84-9546-89B1-984E12FA844F}" type="presOf" srcId="{9E2299D4-6776-7E47-9F1F-D111AEC0D028}" destId="{1B8D9683-DD4C-094C-9465-984844920CAA}" srcOrd="0" destOrd="1" presId="urn:microsoft.com/office/officeart/2005/8/layout/hProcess11"/>
    <dgm:cxn modelId="{59F109AB-91B3-F843-B46C-0D09568EA395}" srcId="{9277C71B-1511-EA4D-98AA-F0B32F73C270}" destId="{28C8CF04-EF8B-964D-B42E-EA8D531903D2}" srcOrd="2" destOrd="0" parTransId="{2F26239E-9C6E-8143-8B17-8715631B7754}" sibTransId="{31F2B9E1-FF5E-D34D-BEDA-4C9AB86D8095}"/>
    <dgm:cxn modelId="{F188EA1F-BB52-0E4B-9983-5E01AE277B93}" type="presOf" srcId="{02BBFC7C-F769-4F43-A24A-56B1C9F123AB}" destId="{291E94E3-DCE7-3C48-BF62-DBBBFAD7B23F}" srcOrd="0" destOrd="2" presId="urn:microsoft.com/office/officeart/2005/8/layout/hProcess11"/>
    <dgm:cxn modelId="{331D09F5-C6BD-CF45-A30D-948061198B10}" srcId="{28C8CF04-EF8B-964D-B42E-EA8D531903D2}" destId="{7E48A2A2-4096-A249-B0D9-7349CFCA1880}" srcOrd="1" destOrd="0" parTransId="{1913952A-54D6-5D44-954C-034EA8DBCBC9}" sibTransId="{CA194531-0CF2-6A4A-986A-5693EEBF4CCD}"/>
    <dgm:cxn modelId="{E88974A0-6299-0044-B354-9FF77CB41E1D}" srcId="{9277C71B-1511-EA4D-98AA-F0B32F73C270}" destId="{AE74B80C-B3E8-8548-9731-3ECD738038D8}" srcOrd="3" destOrd="0" parTransId="{C7323C1C-973D-5D42-A76B-7DC8847BDBBB}" sibTransId="{A0135124-1F73-934F-9DDF-BDB28187D620}"/>
    <dgm:cxn modelId="{AE984714-8079-EB46-882C-A867FBFE2D3A}" type="presOf" srcId="{F9A23732-1FA3-7D41-8BED-CA4FC1A1861C}" destId="{291E94E3-DCE7-3C48-BF62-DBBBFAD7B23F}" srcOrd="0" destOrd="3" presId="urn:microsoft.com/office/officeart/2005/8/layout/hProcess11"/>
    <dgm:cxn modelId="{BB24C677-297E-744C-B7ED-E61F6E93F2E5}" srcId="{18AFFD78-0A50-734A-9883-4A09D06299DC}" destId="{CC73A78D-5E46-E745-8004-D0CCCFCC4D79}" srcOrd="0" destOrd="0" parTransId="{5B7D80DD-E0BD-E843-B61D-60852787C532}" sibTransId="{02B1EA66-0B6F-644C-959C-13009E88D9ED}"/>
    <dgm:cxn modelId="{3112B642-A744-E748-B3A8-C1F9D2FC11A6}" srcId="{9277C71B-1511-EA4D-98AA-F0B32F73C270}" destId="{3D0B8208-7308-CA45-8D9B-E803CFDED966}" srcOrd="0" destOrd="0" parTransId="{30478E61-F62A-2445-8E97-F4D463CAB3A8}" sibTransId="{77732B1B-6554-E148-873E-34DDE1169395}"/>
    <dgm:cxn modelId="{20EA2524-63C3-AD4D-B00A-981C45A142AA}" type="presOf" srcId="{3E66EBDA-1608-4447-B1B8-2C2B24E625A8}" destId="{400A8A59-0A3D-1A4C-852A-71CB129BA5CC}" srcOrd="0" destOrd="0" presId="urn:microsoft.com/office/officeart/2005/8/layout/hProcess11"/>
    <dgm:cxn modelId="{A8D31B21-07B3-DD47-8920-8D7D22BF7489}" type="presOf" srcId="{AE74B80C-B3E8-8548-9731-3ECD738038D8}" destId="{694F5AAA-938D-1840-B527-343EA6A7DCAF}" srcOrd="0" destOrd="0" presId="urn:microsoft.com/office/officeart/2005/8/layout/hProcess11"/>
    <dgm:cxn modelId="{8CE0BD78-A3AC-3D4C-B225-EB84306EBA31}" srcId="{3D0B8208-7308-CA45-8D9B-E803CFDED966}" destId="{9E2299D4-6776-7E47-9F1F-D111AEC0D028}" srcOrd="0" destOrd="0" parTransId="{38E2D86E-6063-AA4A-B76D-66003EEE4A8F}" sibTransId="{27B3F665-AF2F-2D46-A133-CD3176BCE009}"/>
    <dgm:cxn modelId="{5980972C-E930-8E4F-BDB8-C7E7F106874C}" type="presParOf" srcId="{755568E6-FE9C-4243-AD37-D1E5C06BEC65}" destId="{8B291DA2-A910-DE4A-B78C-3743E9CA7EC4}" srcOrd="0" destOrd="0" presId="urn:microsoft.com/office/officeart/2005/8/layout/hProcess11"/>
    <dgm:cxn modelId="{2F17FB9C-C29E-2B47-B8C1-896BA1264B0A}" type="presParOf" srcId="{755568E6-FE9C-4243-AD37-D1E5C06BEC65}" destId="{69E4C19B-89A0-1446-8FDD-1888169EF13C}" srcOrd="1" destOrd="0" presId="urn:microsoft.com/office/officeart/2005/8/layout/hProcess11"/>
    <dgm:cxn modelId="{A05C732B-C5FC-E047-B65F-F9379475B4F5}" type="presParOf" srcId="{69E4C19B-89A0-1446-8FDD-1888169EF13C}" destId="{17F62476-ED72-794E-8A9A-FDB7FA97037D}" srcOrd="0" destOrd="0" presId="urn:microsoft.com/office/officeart/2005/8/layout/hProcess11"/>
    <dgm:cxn modelId="{6A6CB20F-4ED5-904E-98EB-E841776D2171}" type="presParOf" srcId="{17F62476-ED72-794E-8A9A-FDB7FA97037D}" destId="{1B8D9683-DD4C-094C-9465-984844920CAA}" srcOrd="0" destOrd="0" presId="urn:microsoft.com/office/officeart/2005/8/layout/hProcess11"/>
    <dgm:cxn modelId="{9252F2BD-944B-2E49-9CB7-CBDA24213E36}" type="presParOf" srcId="{17F62476-ED72-794E-8A9A-FDB7FA97037D}" destId="{D2EAE743-7C7C-1B4C-B83C-BCB7EBE39B70}" srcOrd="1" destOrd="0" presId="urn:microsoft.com/office/officeart/2005/8/layout/hProcess11"/>
    <dgm:cxn modelId="{1916BDFB-7ED4-EB4F-BB98-497ECFF5EC2E}" type="presParOf" srcId="{17F62476-ED72-794E-8A9A-FDB7FA97037D}" destId="{0B9CDDD2-288F-2B45-8D04-D86273545690}" srcOrd="2" destOrd="0" presId="urn:microsoft.com/office/officeart/2005/8/layout/hProcess11"/>
    <dgm:cxn modelId="{7C1C4787-D9CD-BC42-8422-20D4235F053A}" type="presParOf" srcId="{69E4C19B-89A0-1446-8FDD-1888169EF13C}" destId="{D3D8DC2E-7A80-9649-8BE3-34D515C9D344}" srcOrd="1" destOrd="0" presId="urn:microsoft.com/office/officeart/2005/8/layout/hProcess11"/>
    <dgm:cxn modelId="{568A9D5A-BAF7-8A44-ADB0-41CDCAD1DECE}" type="presParOf" srcId="{69E4C19B-89A0-1446-8FDD-1888169EF13C}" destId="{58F327BC-E6DB-424E-B041-C0E0CF8ED19C}" srcOrd="2" destOrd="0" presId="urn:microsoft.com/office/officeart/2005/8/layout/hProcess11"/>
    <dgm:cxn modelId="{BD4B3813-AC55-8D4B-8EDD-2B2DDB4B3465}" type="presParOf" srcId="{58F327BC-E6DB-424E-B041-C0E0CF8ED19C}" destId="{291E94E3-DCE7-3C48-BF62-DBBBFAD7B23F}" srcOrd="0" destOrd="0" presId="urn:microsoft.com/office/officeart/2005/8/layout/hProcess11"/>
    <dgm:cxn modelId="{EFDC03E3-55C6-5B48-9E4C-74A836139D5A}" type="presParOf" srcId="{58F327BC-E6DB-424E-B041-C0E0CF8ED19C}" destId="{7585F5E3-989B-5A46-BA82-4841F0822169}" srcOrd="1" destOrd="0" presId="urn:microsoft.com/office/officeart/2005/8/layout/hProcess11"/>
    <dgm:cxn modelId="{5EED3B17-F80F-3E4E-AD34-303AC9A6D081}" type="presParOf" srcId="{58F327BC-E6DB-424E-B041-C0E0CF8ED19C}" destId="{C11291F8-C67A-B449-BAC7-811305743D38}" srcOrd="2" destOrd="0" presId="urn:microsoft.com/office/officeart/2005/8/layout/hProcess11"/>
    <dgm:cxn modelId="{EE464988-BCEF-9A40-A522-C0111D10B527}" type="presParOf" srcId="{69E4C19B-89A0-1446-8FDD-1888169EF13C}" destId="{9D4DECCF-75CF-B04E-8019-53B3625BC684}" srcOrd="3" destOrd="0" presId="urn:microsoft.com/office/officeart/2005/8/layout/hProcess11"/>
    <dgm:cxn modelId="{3A1A9E97-75C5-2340-BD01-7E430E4B7C4D}" type="presParOf" srcId="{69E4C19B-89A0-1446-8FDD-1888169EF13C}" destId="{3E9AB7DA-DA65-C44B-AD8B-EC667B6D1886}" srcOrd="4" destOrd="0" presId="urn:microsoft.com/office/officeart/2005/8/layout/hProcess11"/>
    <dgm:cxn modelId="{56E6DCB7-1228-BE45-B88E-132352382598}" type="presParOf" srcId="{3E9AB7DA-DA65-C44B-AD8B-EC667B6D1886}" destId="{5A648200-5AE9-6843-9452-E7AE2E4ADC28}" srcOrd="0" destOrd="0" presId="urn:microsoft.com/office/officeart/2005/8/layout/hProcess11"/>
    <dgm:cxn modelId="{C829B2A6-469A-1343-A23E-A7755DFE4C3F}" type="presParOf" srcId="{3E9AB7DA-DA65-C44B-AD8B-EC667B6D1886}" destId="{A64B2C26-5E6A-C741-849D-5AD203BA27DE}" srcOrd="1" destOrd="0" presId="urn:microsoft.com/office/officeart/2005/8/layout/hProcess11"/>
    <dgm:cxn modelId="{60955145-1B03-E04E-A75F-BE920F341D15}" type="presParOf" srcId="{3E9AB7DA-DA65-C44B-AD8B-EC667B6D1886}" destId="{A9FFB642-A4B0-3345-9136-E22633697E0E}" srcOrd="2" destOrd="0" presId="urn:microsoft.com/office/officeart/2005/8/layout/hProcess11"/>
    <dgm:cxn modelId="{3ACD64DB-C174-D94F-BBB5-DBC6CEFDA445}" type="presParOf" srcId="{69E4C19B-89A0-1446-8FDD-1888169EF13C}" destId="{6A0B807C-E971-0448-9AA8-2085EDE58751}" srcOrd="5" destOrd="0" presId="urn:microsoft.com/office/officeart/2005/8/layout/hProcess11"/>
    <dgm:cxn modelId="{737D76C9-B777-6E4A-A860-78AB0AD57254}" type="presParOf" srcId="{69E4C19B-89A0-1446-8FDD-1888169EF13C}" destId="{5391F909-2AF5-8F4B-97C4-CDD7D53236BA}" srcOrd="6" destOrd="0" presId="urn:microsoft.com/office/officeart/2005/8/layout/hProcess11"/>
    <dgm:cxn modelId="{520473F8-945F-F14B-A4B0-E210FA51E8B5}" type="presParOf" srcId="{5391F909-2AF5-8F4B-97C4-CDD7D53236BA}" destId="{694F5AAA-938D-1840-B527-343EA6A7DCAF}" srcOrd="0" destOrd="0" presId="urn:microsoft.com/office/officeart/2005/8/layout/hProcess11"/>
    <dgm:cxn modelId="{AF298717-20F9-3649-840E-A78D828CBF92}" type="presParOf" srcId="{5391F909-2AF5-8F4B-97C4-CDD7D53236BA}" destId="{381FF38B-012B-2F46-B7F4-487B275CEF3F}" srcOrd="1" destOrd="0" presId="urn:microsoft.com/office/officeart/2005/8/layout/hProcess11"/>
    <dgm:cxn modelId="{DED9D707-7E98-6249-8781-DB24F3A09C91}" type="presParOf" srcId="{5391F909-2AF5-8F4B-97C4-CDD7D53236BA}" destId="{08ABC953-979A-5042-AB65-197133DBC783}" srcOrd="2" destOrd="0" presId="urn:microsoft.com/office/officeart/2005/8/layout/hProcess11"/>
    <dgm:cxn modelId="{13B7CFD1-65CC-6642-9613-BEE30D9D3D31}" type="presParOf" srcId="{69E4C19B-89A0-1446-8FDD-1888169EF13C}" destId="{CC4742BE-AA0E-A549-B514-29F8CF3F2397}" srcOrd="7" destOrd="0" presId="urn:microsoft.com/office/officeart/2005/8/layout/hProcess11"/>
    <dgm:cxn modelId="{034965F1-C9AE-CF48-9315-75688019A209}" type="presParOf" srcId="{69E4C19B-89A0-1446-8FDD-1888169EF13C}" destId="{CD69044A-375F-EE4E-8C0A-834541CE4C97}" srcOrd="8" destOrd="0" presId="urn:microsoft.com/office/officeart/2005/8/layout/hProcess11"/>
    <dgm:cxn modelId="{A1E25321-425C-1D4D-B801-E7268E015624}" type="presParOf" srcId="{CD69044A-375F-EE4E-8C0A-834541CE4C97}" destId="{400A8A59-0A3D-1A4C-852A-71CB129BA5CC}" srcOrd="0" destOrd="0" presId="urn:microsoft.com/office/officeart/2005/8/layout/hProcess11"/>
    <dgm:cxn modelId="{745EDC07-899A-C64D-BC05-B0AD39302D7E}" type="presParOf" srcId="{CD69044A-375F-EE4E-8C0A-834541CE4C97}" destId="{50764F9F-2AC7-0E41-8799-863632763332}" srcOrd="1" destOrd="0" presId="urn:microsoft.com/office/officeart/2005/8/layout/hProcess11"/>
    <dgm:cxn modelId="{4682F072-807F-674F-8440-A35917B0EDC9}" type="presParOf" srcId="{CD69044A-375F-EE4E-8C0A-834541CE4C97}" destId="{03E8DBCB-4C26-EC4D-8B10-E63860DBAE48}" srcOrd="2" destOrd="0" presId="urn:microsoft.com/office/officeart/2005/8/layout/hProcess11"/>
    <dgm:cxn modelId="{70C9B9DC-59FE-9648-AD36-9A90ADCFA21D}" type="presParOf" srcId="{69E4C19B-89A0-1446-8FDD-1888169EF13C}" destId="{F410280B-6743-C745-9F29-7DEC12C35B44}" srcOrd="9" destOrd="0" presId="urn:microsoft.com/office/officeart/2005/8/layout/hProcess11"/>
    <dgm:cxn modelId="{2731B3EF-5200-0E43-BEB0-A57C54231096}" type="presParOf" srcId="{69E4C19B-89A0-1446-8FDD-1888169EF13C}" destId="{EB7AF480-05FE-4545-A9D2-BE29D2890478}" srcOrd="10" destOrd="0" presId="urn:microsoft.com/office/officeart/2005/8/layout/hProcess11"/>
    <dgm:cxn modelId="{9DE089E5-8BF1-6549-A523-27B59AF1853D}" type="presParOf" srcId="{EB7AF480-05FE-4545-A9D2-BE29D2890478}" destId="{7468C0D4-6AA2-5642-A2A6-50F3BE782236}" srcOrd="0" destOrd="0" presId="urn:microsoft.com/office/officeart/2005/8/layout/hProcess11"/>
    <dgm:cxn modelId="{5D0E3FDF-A585-7B4C-A755-7E52997DBA9E}" type="presParOf" srcId="{EB7AF480-05FE-4545-A9D2-BE29D2890478}" destId="{14FB8900-ECAD-EF49-85A9-B8CBE3EA0556}" srcOrd="1" destOrd="0" presId="urn:microsoft.com/office/officeart/2005/8/layout/hProcess11"/>
    <dgm:cxn modelId="{A44E4CA4-0319-0C4E-84BC-6477CB6F2603}" type="presParOf" srcId="{EB7AF480-05FE-4545-A9D2-BE29D2890478}" destId="{194EF919-F49F-3F43-A597-8122C8A9E3D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1DA2-A910-DE4A-B78C-3743E9CA7EC4}">
      <dsp:nvSpPr>
        <dsp:cNvPr id="0" name=""/>
        <dsp:cNvSpPr/>
      </dsp:nvSpPr>
      <dsp:spPr>
        <a:xfrm>
          <a:off x="0" y="1305401"/>
          <a:ext cx="11845636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D9683-DD4C-094C-9465-984844920CAA}">
      <dsp:nvSpPr>
        <dsp:cNvPr id="0" name=""/>
        <dsp:cNvSpPr/>
      </dsp:nvSpPr>
      <dsp:spPr>
        <a:xfrm>
          <a:off x="2928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Fall 2011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Start PhD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Core</a:t>
          </a:r>
          <a:endParaRPr lang="en-US" sz="1500" kern="1200" dirty="0"/>
        </a:p>
      </dsp:txBody>
      <dsp:txXfrm>
        <a:off x="2928" y="0"/>
        <a:ext cx="1704834" cy="1740535"/>
      </dsp:txXfrm>
    </dsp:sp>
    <dsp:sp modelId="{D2EAE743-7C7C-1B4C-B83C-BCB7EBE39B70}">
      <dsp:nvSpPr>
        <dsp:cNvPr id="0" name=""/>
        <dsp:cNvSpPr/>
      </dsp:nvSpPr>
      <dsp:spPr>
        <a:xfrm>
          <a:off x="63777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1E94E3-DCE7-3C48-BF62-DBBBFAD7B23F}">
      <dsp:nvSpPr>
        <dsp:cNvPr id="0" name=""/>
        <dsp:cNvSpPr/>
      </dsp:nvSpPr>
      <dsp:spPr>
        <a:xfrm>
          <a:off x="1793004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Fall 2012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First</a:t>
          </a:r>
          <a:r>
            <a:rPr lang="en-US" sz="1500" kern="1200" baseline="0" dirty="0" smtClean="0"/>
            <a:t> Publication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Started </a:t>
          </a:r>
          <a:r>
            <a:rPr lang="en-US" sz="1500" kern="1200" dirty="0" err="1" smtClean="0"/>
            <a:t>InfoVis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UserPortrait</a:t>
          </a:r>
          <a:endParaRPr lang="en-US" sz="1500" kern="1200" dirty="0"/>
        </a:p>
      </dsp:txBody>
      <dsp:txXfrm>
        <a:off x="1793004" y="2610802"/>
        <a:ext cx="1704834" cy="1740535"/>
      </dsp:txXfrm>
    </dsp:sp>
    <dsp:sp modelId="{7585F5E3-989B-5A46-BA82-4841F0822169}">
      <dsp:nvSpPr>
        <dsp:cNvPr id="0" name=""/>
        <dsp:cNvSpPr/>
      </dsp:nvSpPr>
      <dsp:spPr>
        <a:xfrm>
          <a:off x="242785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48200-5AE9-6843-9452-E7AE2E4ADC28}">
      <dsp:nvSpPr>
        <dsp:cNvPr id="0" name=""/>
        <dsp:cNvSpPr/>
      </dsp:nvSpPr>
      <dsp:spPr>
        <a:xfrm>
          <a:off x="3583080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Fall 2013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Started Scholar Plot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iPhone Scholar Plot</a:t>
          </a:r>
          <a:endParaRPr lang="en-US" sz="1500" kern="1200" dirty="0"/>
        </a:p>
      </dsp:txBody>
      <dsp:txXfrm>
        <a:off x="3583080" y="0"/>
        <a:ext cx="1704834" cy="1740535"/>
      </dsp:txXfrm>
    </dsp:sp>
    <dsp:sp modelId="{A64B2C26-5E6A-C741-849D-5AD203BA27DE}">
      <dsp:nvSpPr>
        <dsp:cNvPr id="0" name=""/>
        <dsp:cNvSpPr/>
      </dsp:nvSpPr>
      <dsp:spPr>
        <a:xfrm>
          <a:off x="421793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4F5AAA-938D-1840-B527-343EA6A7DCAF}">
      <dsp:nvSpPr>
        <dsp:cNvPr id="0" name=""/>
        <dsp:cNvSpPr/>
      </dsp:nvSpPr>
      <dsp:spPr>
        <a:xfrm>
          <a:off x="5373157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Fall 2014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ACM </a:t>
          </a:r>
          <a:r>
            <a:rPr lang="en-US" sz="1500" kern="1200" dirty="0" err="1" smtClean="0"/>
            <a:t>UbiComp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IEEE VIS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GRaSP</a:t>
          </a:r>
          <a:r>
            <a:rPr lang="en-US" sz="1500" kern="1200" dirty="0" smtClean="0"/>
            <a:t> Poster Presentation</a:t>
          </a:r>
          <a:endParaRPr lang="en-US" sz="1500" kern="1200" dirty="0"/>
        </a:p>
      </dsp:txBody>
      <dsp:txXfrm>
        <a:off x="5373157" y="2610802"/>
        <a:ext cx="1704834" cy="1740535"/>
      </dsp:txXfrm>
    </dsp:sp>
    <dsp:sp modelId="{381FF38B-012B-2F46-B7F4-487B275CEF3F}">
      <dsp:nvSpPr>
        <dsp:cNvPr id="0" name=""/>
        <dsp:cNvSpPr/>
      </dsp:nvSpPr>
      <dsp:spPr>
        <a:xfrm>
          <a:off x="600800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8A59-0A3D-1A4C-852A-71CB129BA5CC}">
      <dsp:nvSpPr>
        <dsp:cNvPr id="0" name=""/>
        <dsp:cNvSpPr/>
      </dsp:nvSpPr>
      <dsp:spPr>
        <a:xfrm>
          <a:off x="7163233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Fall 2015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CHI Notes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Proposal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GRaSP</a:t>
          </a:r>
          <a:r>
            <a:rPr lang="en-US" sz="1500" kern="1200" dirty="0" smtClean="0"/>
            <a:t> Poster Presentation</a:t>
          </a:r>
          <a:endParaRPr lang="en-US" sz="1500" kern="1200" dirty="0"/>
        </a:p>
      </dsp:txBody>
      <dsp:txXfrm>
        <a:off x="7163233" y="0"/>
        <a:ext cx="1704834" cy="1740535"/>
      </dsp:txXfrm>
    </dsp:sp>
    <dsp:sp modelId="{50764F9F-2AC7-0E41-8799-863632763332}">
      <dsp:nvSpPr>
        <dsp:cNvPr id="0" name=""/>
        <dsp:cNvSpPr/>
      </dsp:nvSpPr>
      <dsp:spPr>
        <a:xfrm>
          <a:off x="779808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68C0D4-6AA2-5642-A2A6-50F3BE782236}">
      <dsp:nvSpPr>
        <dsp:cNvPr id="0" name=""/>
        <dsp:cNvSpPr/>
      </dsp:nvSpPr>
      <dsp:spPr>
        <a:xfrm>
          <a:off x="8953309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Spring 2016</a:t>
          </a:r>
          <a:endParaRPr lang="en-US" sz="19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Graduation</a:t>
          </a:r>
          <a:endParaRPr lang="en-US" sz="15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 dirty="0"/>
        </a:p>
      </dsp:txBody>
      <dsp:txXfrm>
        <a:off x="8953309" y="2610802"/>
        <a:ext cx="1704834" cy="1740535"/>
      </dsp:txXfrm>
    </dsp:sp>
    <dsp:sp modelId="{14FB8900-ECAD-EF49-85A9-B8CBE3EA0556}">
      <dsp:nvSpPr>
        <dsp:cNvPr id="0" name=""/>
        <dsp:cNvSpPr/>
      </dsp:nvSpPr>
      <dsp:spPr>
        <a:xfrm>
          <a:off x="958816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6356-66F7-6E4A-9F70-48A7180D0638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B08FA-5074-2E48-91F9-963DD7E84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r>
              <a:rPr lang="en-US" baseline="0" dirty="0" smtClean="0"/>
              <a:t> everyone, Thank you for coming today for my PhD proposal. My name is Kyeongan and I go by Karl. Today, I am going to present my research about ‘data visualization methods for scientific careers’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three</a:t>
            </a:r>
            <a:r>
              <a:rPr lang="en-US" baseline="0" dirty="0" smtClean="0"/>
              <a:t> figures of the same scholar in order to see the difference.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Google Scholar Profile. It is the most inclusively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Curriculum Vitae,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account of a person's education, qualifications, and previous experience.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</a:t>
            </a:r>
            <a:r>
              <a:rPr lang="en-US" baseline="0" dirty="0" smtClean="0"/>
              <a:t> still very popular. However, user needs to make themselves as PDF and always need to update it whenever new publications </a:t>
            </a:r>
            <a:r>
              <a:rPr lang="en-US" baseline="0" dirty="0" err="1" smtClean="0"/>
              <a:t>apperared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want to ask you what these are missing?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One when is the first and least publication they are </a:t>
            </a:r>
            <a:r>
              <a:rPr lang="en-US" baseline="0" dirty="0" err="1" smtClean="0"/>
              <a:t>publicshed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Another is you have no idea that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comparison Google Scholar, Curriculum Vitae and SP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scientfic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evidenace</a:t>
            </a:r>
            <a:r>
              <a:rPr lang="en-US" baseline="0" dirty="0" smtClean="0"/>
              <a:t> / crucial factors / justify why it is being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three</a:t>
            </a:r>
            <a:r>
              <a:rPr lang="en-US" baseline="0" dirty="0" smtClean="0"/>
              <a:t> figures of the same scholar in order to see the difference.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Google Scholar Profile. It is the most inclusively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Curriculum Vitae,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account of a person's education, qualifications, and previous experience.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</a:t>
            </a:r>
            <a:r>
              <a:rPr lang="en-US" baseline="0" dirty="0" smtClean="0"/>
              <a:t> still very popular. However, user needs to make themselves as PDF and always need to update it whenever new publications </a:t>
            </a:r>
            <a:r>
              <a:rPr lang="en-US" baseline="0" dirty="0" err="1" smtClean="0"/>
              <a:t>apperared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want to ask you what these are missing?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One when is the first and least publication they are </a:t>
            </a:r>
            <a:r>
              <a:rPr lang="en-US" baseline="0" dirty="0" err="1" smtClean="0"/>
              <a:t>publicshed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Another is you have no idea that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comparison Google Scholar, Curriculum Vitae and SP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scientfic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evidenace</a:t>
            </a:r>
            <a:r>
              <a:rPr lang="en-US" baseline="0" dirty="0" smtClean="0"/>
              <a:t> / crucial factors / justify why it is being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(Details</a:t>
            </a:r>
            <a:r>
              <a:rPr lang="en-US" baseline="0" dirty="0" smtClean="0"/>
              <a:t> as much as possible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one result of a scholar who have about 300 publications includes all Journal/ Conference and Patents.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am</a:t>
            </a:r>
            <a:r>
              <a:rPr lang="en-US" baseline="0" dirty="0" smtClean="0"/>
              <a:t> sure that most of people includes you understand this visual results tell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identify what type of publication powers the individual’s scholarship - a correlate of disciplinary culture. For example, it is easy to spot career profiles of computer scientists and engineers, where typically scholarship is built on conference rather than journal publications.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model, what we found is that citations are explained by the lever of NIH funding.</a:t>
            </a:r>
          </a:p>
          <a:p>
            <a:r>
              <a:rPr lang="en-US" baseline="0" dirty="0" smtClean="0"/>
              <a:t>By the IF of Journal venue where people publish. This is basically solid scientific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forcused</a:t>
            </a:r>
            <a:r>
              <a:rPr lang="en-US" baseline="0" dirty="0" smtClean="0"/>
              <a:t> survey from </a:t>
            </a:r>
            <a:r>
              <a:rPr lang="en-US" baseline="0" dirty="0" err="1" smtClean="0"/>
              <a:t>norwthwestern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team size profile / </a:t>
            </a:r>
          </a:p>
          <a:p>
            <a:r>
              <a:rPr lang="en-US" baseline="0" dirty="0" err="1" smtClean="0"/>
              <a:t>englieng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chosesd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another feature that interact an each plot.</a:t>
            </a:r>
          </a:p>
          <a:p>
            <a:r>
              <a:rPr lang="en-US" baseline="0" dirty="0" smtClean="0"/>
              <a:t>When you interact with a plot, it shows the tooltip, which includes paper title, year of publication, the number of citations, journal or conference name and journal impact factor.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optional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 did</a:t>
            </a:r>
            <a:r>
              <a:rPr lang="en-US" baseline="0" dirty="0" smtClean="0"/>
              <a:t> log scales? - good guys</a:t>
            </a:r>
          </a:p>
          <a:p>
            <a:endParaRPr lang="en-US" dirty="0" smtClean="0"/>
          </a:p>
          <a:p>
            <a:r>
              <a:rPr lang="en-US" dirty="0" smtClean="0"/>
              <a:t>Interaction 1 -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5-8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start to present my research,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talk about a little bit what 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visualization is exactly.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graphical display of abstract information for two purposes: sense-making (also called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analysis) and communication.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3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</a:t>
            </a:r>
            <a:r>
              <a:rPr lang="en-US" dirty="0" err="1" smtClean="0"/>
              <a:t>secs</a:t>
            </a:r>
            <a:r>
              <a:rPr lang="en-US" dirty="0" smtClean="0"/>
              <a:t> – 1 min)</a:t>
            </a:r>
          </a:p>
          <a:p>
            <a:endParaRPr lang="en-US" dirty="0" smtClean="0"/>
          </a:p>
          <a:p>
            <a:r>
              <a:rPr lang="en-US" dirty="0" smtClean="0"/>
              <a:t>I do not go through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baseline="0" dirty="0" smtClean="0"/>
              <a:t>system. However, I myself want to mention because this system is built very well and took lots of efforts to have it. Frontend Development,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Databse</a:t>
            </a:r>
            <a:r>
              <a:rPr lang="en-US" baseline="0" dirty="0" smtClean="0"/>
              <a:t>, Many </a:t>
            </a:r>
            <a:r>
              <a:rPr lang="en-US" baseline="0" dirty="0" err="1" smtClean="0"/>
              <a:t>Datbase</a:t>
            </a:r>
            <a:r>
              <a:rPr lang="en-US" baseline="0" dirty="0" smtClean="0"/>
              <a:t> programming, Scrapping information from Google by avoiding blocking. I can’t list all but we even blocked morn than 10 times. We had have ‘sleepless night’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want to see the</a:t>
            </a:r>
            <a:r>
              <a:rPr lang="en-US" baseline="0" dirty="0" smtClean="0"/>
              <a:t> group </a:t>
            </a:r>
            <a:r>
              <a:rPr lang="en-US" dirty="0" smtClean="0"/>
              <a:t>Not only individual but also group such as department, college</a:t>
            </a:r>
          </a:p>
          <a:p>
            <a:endParaRPr lang="en-US" dirty="0" smtClean="0"/>
          </a:p>
          <a:p>
            <a:r>
              <a:rPr lang="en-US" dirty="0" smtClean="0"/>
              <a:t>JCR Impact Factor update – v.2015 (yearly released)</a:t>
            </a:r>
          </a:p>
          <a:p>
            <a:r>
              <a:rPr lang="en-US" dirty="0" smtClean="0"/>
              <a:t>NSF update – v.2016 (quarterly released)</a:t>
            </a:r>
          </a:p>
          <a:p>
            <a:r>
              <a:rPr lang="en-US" dirty="0" smtClean="0"/>
              <a:t>NIH update – v.2015 (yearly released)</a:t>
            </a:r>
          </a:p>
          <a:p>
            <a:r>
              <a:rPr lang="en-US" dirty="0" smtClean="0"/>
              <a:t>More agencies</a:t>
            </a:r>
          </a:p>
          <a:p>
            <a:r>
              <a:rPr lang="en-US" dirty="0" smtClean="0"/>
              <a:t>More usability survey and refine the product at top-level</a:t>
            </a:r>
          </a:p>
          <a:p>
            <a:r>
              <a:rPr lang="en-US" dirty="0" smtClean="0"/>
              <a:t>What the plan to do</a:t>
            </a:r>
          </a:p>
          <a:p>
            <a:endParaRPr lang="en-US" dirty="0" smtClean="0"/>
          </a:p>
          <a:p>
            <a:r>
              <a:rPr lang="en-US" dirty="0" smtClean="0"/>
              <a:t>May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3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6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point out the difference between Data visualization and Infographics because many people are confused these two terms.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Visualizations are far more likely to be generated automatically through the use of algorithms or computer programs.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Infographics are manually drawn by Designers.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7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updated it based</a:t>
            </a:r>
            <a:r>
              <a:rPr lang="en-US" baseline="0" dirty="0" smtClean="0"/>
              <a:t> on what we wrote.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would like to discuss the design and methodology of scholar 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05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75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s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0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B84D88-BE3B-3B4B-9A3D-4D14D0F8325F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44" y="0"/>
            <a:ext cx="1477819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0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ullender.com/scholar/)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cholarplot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.stanford.edu/degrees/phd/cs300/jeffrey-heer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353" y="425885"/>
            <a:ext cx="10702447" cy="5679633"/>
          </a:xfrm>
        </p:spPr>
        <p:txBody>
          <a:bodyPr>
            <a:normAutofit/>
          </a:bodyPr>
          <a:lstStyle/>
          <a:p>
            <a:pPr algn="l"/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Data Visualization Methods</a:t>
            </a:r>
            <a:b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</a:br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for Scientific Careers</a:t>
            </a:r>
            <a:endParaRPr lang="en-US" sz="5400" spc="-15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929" y="4149797"/>
            <a:ext cx="6829294" cy="195572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Kyeongan (Karl) Kwon</a:t>
            </a:r>
          </a:p>
          <a:p>
            <a:pPr algn="ctr"/>
            <a:r>
              <a:rPr lang="en-US" dirty="0"/>
              <a:t>PhD </a:t>
            </a:r>
            <a:r>
              <a:rPr lang="en-US" dirty="0" smtClean="0"/>
              <a:t>Proposal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Advisor: Prof.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Pavlidis</a:t>
            </a:r>
            <a:endParaRPr lang="en-US" dirty="0"/>
          </a:p>
          <a:p>
            <a:pPr algn="ctr"/>
            <a:r>
              <a:rPr lang="en-US" dirty="0" smtClean="0"/>
              <a:t>Jan 2016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580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(Topic and )Purpose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data visualizations are ones that </a:t>
            </a:r>
            <a:r>
              <a:rPr lang="en-US" i="1" dirty="0"/>
              <a:t>expose something new</a:t>
            </a:r>
            <a:r>
              <a:rPr lang="en-US" dirty="0"/>
              <a:t> about the underlying patterns and relationships contained within the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Something new: Scholar Plot / Scholar Compare / Group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 usually?</a:t>
            </a:r>
          </a:p>
          <a:p>
            <a:r>
              <a:rPr lang="en-US" dirty="0"/>
              <a:t>Understanding data sources can </a:t>
            </a:r>
            <a:r>
              <a:rPr lang="en-US" dirty="0" smtClean="0"/>
              <a:t>help.</a:t>
            </a:r>
          </a:p>
          <a:p>
            <a:r>
              <a:rPr lang="en-US" dirty="0" smtClean="0"/>
              <a:t>Where data come from</a:t>
            </a:r>
          </a:p>
          <a:p>
            <a:endParaRPr lang="en-US" dirty="0"/>
          </a:p>
          <a:p>
            <a:r>
              <a:rPr lang="en-US" dirty="0" smtClean="0"/>
              <a:t>Put successful story</a:t>
            </a:r>
          </a:p>
          <a:p>
            <a:pPr lvl="1"/>
            <a:r>
              <a:rPr lang="en-US" dirty="0" smtClean="0"/>
              <a:t>74</a:t>
            </a:r>
            <a:r>
              <a:rPr lang="en-US" dirty="0"/>
              <a:t>% improved accuracy and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 and 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en-US" dirty="0"/>
              <a:t>format and how to </a:t>
            </a:r>
            <a:r>
              <a:rPr lang="en-US" dirty="0" smtClean="0"/>
              <a:t>draw it </a:t>
            </a:r>
            <a:r>
              <a:rPr lang="en-US" dirty="0"/>
              <a:t>in </a:t>
            </a:r>
            <a:r>
              <a:rPr lang="en-US" dirty="0" smtClean="0"/>
              <a:t>d3</a:t>
            </a:r>
          </a:p>
          <a:p>
            <a:r>
              <a:rPr lang="en-US" dirty="0"/>
              <a:t>Scholar Python</a:t>
            </a:r>
          </a:p>
          <a:p>
            <a:r>
              <a:rPr lang="en-US" dirty="0" err="1" smtClean="0"/>
              <a:t>HtmlSQL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PHP</a:t>
            </a:r>
            <a:endParaRPr lang="en-US" dirty="0"/>
          </a:p>
          <a:p>
            <a:r>
              <a:rPr lang="en-US" dirty="0"/>
              <a:t>Computational representation </a:t>
            </a:r>
            <a:r>
              <a:rPr lang="en-US" dirty="0" smtClean="0"/>
              <a:t>– how good/ why it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Research,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people use visualizations to gain insight</a:t>
            </a:r>
          </a:p>
          <a:p>
            <a:r>
              <a:rPr lang="en-US" dirty="0" smtClean="0"/>
              <a:t>Design principles and techniques for effective visual analysis systems</a:t>
            </a:r>
          </a:p>
          <a:p>
            <a:pPr lvl="1"/>
            <a:r>
              <a:rPr lang="en-US" dirty="0" smtClean="0"/>
              <a:t>Visualizations techniques</a:t>
            </a:r>
          </a:p>
          <a:p>
            <a:pPr lvl="1"/>
            <a:r>
              <a:rPr lang="en-US" dirty="0" smtClean="0"/>
              <a:t>Visualizations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Scholar </a:t>
            </a:r>
            <a:r>
              <a:rPr lang="en-US" dirty="0" err="1" smtClean="0"/>
              <a:t>Plot</a:t>
            </a:r>
            <a:r>
              <a:rPr lang="en-US" baseline="30000" dirty="0" err="1" smtClean="0"/>
              <a:t>R</a:t>
            </a:r>
            <a:r>
              <a:rPr lang="en-US" baseline="30000" dirty="0" smtClean="0"/>
              <a:t>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http://csullender.com/scholar</a:t>
            </a:r>
            <a:r>
              <a:rPr lang="en-US" dirty="0" smtClean="0">
                <a:hlinkClick r:id="rId3"/>
              </a:rPr>
              <a:t>/)</a:t>
            </a:r>
            <a:endParaRPr lang="en-US" dirty="0" smtClean="0"/>
          </a:p>
          <a:p>
            <a:r>
              <a:rPr lang="en-US" dirty="0" err="1" smtClean="0"/>
              <a:t>ScholarPlot</a:t>
            </a:r>
            <a:r>
              <a:rPr lang="en-US" dirty="0" smtClean="0"/>
              <a:t> python</a:t>
            </a:r>
          </a:p>
          <a:p>
            <a:r>
              <a:rPr lang="en-US" dirty="0" smtClean="0"/>
              <a:t>Compare other</a:t>
            </a:r>
            <a:r>
              <a:rPr lang="en-US" dirty="0"/>
              <a:t> </a:t>
            </a:r>
            <a:r>
              <a:rPr lang="en-US" dirty="0" smtClean="0"/>
              <a:t>research weakness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4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Justify design </a:t>
            </a:r>
          </a:p>
          <a:p>
            <a:pPr lvl="1"/>
            <a:r>
              <a:rPr lang="en-US" dirty="0" smtClean="0"/>
              <a:t>Elements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Software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Citation</a:t>
            </a:r>
          </a:p>
          <a:p>
            <a:r>
              <a:rPr lang="en-US" dirty="0" smtClean="0"/>
              <a:t>Impact Factor</a:t>
            </a:r>
          </a:p>
          <a:p>
            <a:r>
              <a:rPr lang="en-US" dirty="0" smtClean="0"/>
              <a:t>h-Index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>
          <a:xfrm>
            <a:off x="3171092" y="2239184"/>
            <a:ext cx="8811800" cy="4100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1092" y="1869853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Scholar Plot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5982" y="1869853"/>
            <a:ext cx="2567040" cy="2482339"/>
            <a:chOff x="835582" y="1869853"/>
            <a:chExt cx="2567040" cy="2482339"/>
          </a:xfrm>
        </p:grpSpPr>
        <p:sp>
          <p:nvSpPr>
            <p:cNvPr id="6" name="TextBox 5"/>
            <p:cNvSpPr txBox="1"/>
            <p:nvPr/>
          </p:nvSpPr>
          <p:spPr>
            <a:xfrm>
              <a:off x="835582" y="1869853"/>
              <a:ext cx="2552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A: Google Scholar Profile</a:t>
              </a:r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14" b="40439"/>
            <a:stretch/>
          </p:blipFill>
          <p:spPr>
            <a:xfrm>
              <a:off x="835582" y="2253155"/>
              <a:ext cx="2567040" cy="209903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5982" y="4536817"/>
            <a:ext cx="2599279" cy="1803023"/>
            <a:chOff x="835582" y="4536817"/>
            <a:chExt cx="2599279" cy="1803023"/>
          </a:xfrm>
        </p:grpSpPr>
        <p:sp>
          <p:nvSpPr>
            <p:cNvPr id="7" name="TextBox 6"/>
            <p:cNvSpPr txBox="1"/>
            <p:nvPr/>
          </p:nvSpPr>
          <p:spPr>
            <a:xfrm>
              <a:off x="835582" y="4536817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B: Curriculum Vitae</a:t>
              </a:r>
              <a:endParaRPr lang="en-US" dirty="0"/>
            </a:p>
          </p:txBody>
        </p:sp>
        <p:pic>
          <p:nvPicPr>
            <p:cNvPr id="10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52" r="74599"/>
            <a:stretch/>
          </p:blipFill>
          <p:spPr>
            <a:xfrm>
              <a:off x="835582" y="4914355"/>
              <a:ext cx="2599279" cy="1425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63" y="3180702"/>
            <a:ext cx="3501984" cy="145826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726"/>
            <a:ext cx="12192000" cy="3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b="1" dirty="0"/>
              <a:t>Data visualization</a:t>
            </a:r>
            <a:r>
              <a:rPr lang="en-US" sz="3200" dirty="0"/>
              <a:t> is the graphical display of abstract information for two purposes: </a:t>
            </a:r>
            <a:r>
              <a:rPr lang="en-US" sz="3200" dirty="0" smtClean="0"/>
              <a:t>data</a:t>
            </a:r>
            <a:r>
              <a:rPr lang="en-US" sz="3200" dirty="0"/>
              <a:t> </a:t>
            </a:r>
            <a:r>
              <a:rPr lang="en-US" sz="3200" dirty="0" smtClean="0"/>
              <a:t>analysis </a:t>
            </a:r>
            <a:r>
              <a:rPr lang="en-US" sz="3200" dirty="0"/>
              <a:t>and communication. "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977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www.interaction-design.org</a:t>
            </a:r>
            <a:r>
              <a:rPr lang="en-US" sz="1200" dirty="0"/>
              <a:t>/literature/book/the-encyclopedia-of-human-computer-interaction-2nd-ed/data-visualization-for-human-perception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86970" y="3425820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- </a:t>
            </a:r>
            <a:r>
              <a:rPr lang="en-US" sz="2000" b="1"/>
              <a:t>Stephen Few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97" y="3302208"/>
            <a:ext cx="4245131" cy="3177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40" y="2823190"/>
            <a:ext cx="4373822" cy="36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35" y="4001294"/>
            <a:ext cx="5936566" cy="2702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Funding results of NSF, NIH, NASA data</a:t>
            </a:r>
          </a:p>
          <a:p>
            <a:r>
              <a:rPr lang="en-US" dirty="0" smtClean="0"/>
              <a:t>Tooltip displays</a:t>
            </a:r>
          </a:p>
          <a:p>
            <a:pPr lvl="1"/>
            <a:r>
              <a:rPr lang="en-US" dirty="0" smtClean="0"/>
              <a:t>Agents, Year, Award ID, Amount and Roles such as PI, Co-PI, Investigator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8" y="4001294"/>
            <a:ext cx="5936565" cy="27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Feedbacks from social scientist at Northwestern University.</a:t>
            </a:r>
          </a:p>
          <a:p>
            <a:r>
              <a:rPr lang="en-US" dirty="0" smtClean="0"/>
              <a:t>Focus on groups information</a:t>
            </a:r>
          </a:p>
          <a:p>
            <a:pPr lvl="1"/>
            <a:r>
              <a:rPr lang="en-US" dirty="0" smtClean="0"/>
              <a:t>Co-authors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967" y="2417047"/>
            <a:ext cx="10233025" cy="365617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4 panels are consists of</a:t>
            </a:r>
          </a:p>
        </p:txBody>
      </p:sp>
    </p:spTree>
    <p:extLst>
      <p:ext uri="{BB962C8B-B14F-4D97-AF65-F5344CB8AC3E}">
        <p14:creationId xmlns:p14="http://schemas.microsoft.com/office/powerpoint/2010/main" val="2070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Distribution</a:t>
            </a:r>
          </a:p>
          <a:p>
            <a:pPr lvl="1"/>
            <a:r>
              <a:rPr lang="en-US" dirty="0" smtClean="0"/>
              <a:t>A: Some Conference and Journal Papers</a:t>
            </a:r>
          </a:p>
          <a:p>
            <a:pPr lvl="1"/>
            <a:r>
              <a:rPr lang="en-US" dirty="0" smtClean="0"/>
              <a:t>B: Focused on Conference Papers</a:t>
            </a:r>
          </a:p>
          <a:p>
            <a:pPr lvl="1"/>
            <a:r>
              <a:rPr lang="en-US" dirty="0" smtClean="0"/>
              <a:t>C: Journals and Some Patents</a:t>
            </a:r>
          </a:p>
          <a:p>
            <a:endParaRPr lang="en-US" dirty="0" smtClean="0"/>
          </a:p>
          <a:p>
            <a:r>
              <a:rPr lang="en-US" dirty="0" smtClean="0"/>
              <a:t>Why this is useful?</a:t>
            </a:r>
          </a:p>
          <a:p>
            <a:pPr lvl="1"/>
            <a:r>
              <a:rPr lang="en-US" dirty="0" smtClean="0"/>
              <a:t>You can see and tell their stories briefly.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77304" y="1780032"/>
            <a:ext cx="3997126" cy="4311868"/>
            <a:chOff x="5507127" y="1550052"/>
            <a:chExt cx="4764119" cy="5139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127" y="1550052"/>
              <a:ext cx="1414896" cy="46269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089" y="1550054"/>
              <a:ext cx="1414896" cy="46269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350" y="1550052"/>
              <a:ext cx="1414896" cy="46269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43289" y="6319976"/>
              <a:ext cx="342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076" y="63045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528" y="630454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5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Tooltip interacting with details</a:t>
            </a:r>
          </a:p>
          <a:p>
            <a:pPr lvl="1"/>
            <a:r>
              <a:rPr lang="en-US" dirty="0" smtClean="0"/>
              <a:t>Title, Year of Publication, Citation number, Journal  [Conference, Patent] name and Impact Factor value</a:t>
            </a:r>
          </a:p>
          <a:p>
            <a:pPr lvl="1"/>
            <a:r>
              <a:rPr lang="en-US" dirty="0" smtClean="0"/>
              <a:t>Co-Author list by order and the horizontal visual bars to tell how many times each author has been collaborated.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26" y="4001294"/>
            <a:ext cx="6909748" cy="26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Scale Views</a:t>
            </a:r>
          </a:p>
          <a:p>
            <a:pPr lvl="1"/>
            <a:r>
              <a:rPr lang="en-US" dirty="0" smtClean="0"/>
              <a:t>Log</a:t>
            </a:r>
            <a:r>
              <a:rPr lang="en-US" baseline="-25000" dirty="0" smtClean="0"/>
              <a:t>10</a:t>
            </a:r>
          </a:p>
          <a:p>
            <a:pPr lvl="1"/>
            <a:r>
              <a:rPr lang="en-US" dirty="0" smtClean="0"/>
              <a:t>Decimal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284838"/>
            <a:ext cx="9973241" cy="30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Toggle button</a:t>
            </a:r>
          </a:p>
          <a:p>
            <a:pPr lvl="1"/>
            <a:r>
              <a:rPr lang="en-US" dirty="0" smtClean="0"/>
              <a:t>Allows to interact the data to show/hide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449018"/>
            <a:ext cx="5941730" cy="1104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38" y="3494644"/>
            <a:ext cx="5536659" cy="24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/>
              <a:t>Demo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hlinkClick r:id="rId3"/>
              </a:rPr>
              <a:t>Scholar Plot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61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Data</a:t>
            </a:r>
          </a:p>
          <a:p>
            <a:pPr lvl="1"/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Clean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Funding and Impact Factor Data</a:t>
            </a:r>
          </a:p>
          <a:p>
            <a:pPr lvl="1"/>
            <a:r>
              <a:rPr lang="en-US" dirty="0" smtClean="0"/>
              <a:t>Download, Search</a:t>
            </a:r>
          </a:p>
          <a:p>
            <a:pPr lvl="1"/>
            <a:r>
              <a:rPr lang="en-US" dirty="0" smtClean="0"/>
              <a:t>Extract and parse using </a:t>
            </a:r>
            <a:r>
              <a:rPr lang="en-US" dirty="0" err="1" smtClean="0"/>
              <a:t>xmlstarlet</a:t>
            </a:r>
            <a:endParaRPr lang="en-US" dirty="0" smtClean="0"/>
          </a:p>
          <a:p>
            <a:pPr lvl="1"/>
            <a:r>
              <a:rPr lang="en-US" dirty="0" smtClean="0"/>
              <a:t>Design RDMBS (MySQL)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NSF: FY 1985 - FY 2013 (29 years, 312,311 rows, 10,769/year)</a:t>
            </a:r>
          </a:p>
          <a:p>
            <a:r>
              <a:rPr lang="en-US" dirty="0"/>
              <a:t>NIH: FY 2000 - FY 2013 (14 years, 777,657 rows, 55,456/year)</a:t>
            </a:r>
          </a:p>
          <a:p>
            <a:r>
              <a:rPr lang="en-US" dirty="0"/>
              <a:t>NASA: FY 2007 - FY 2015 (9 years, 16,670 rows, 1,852/year)</a:t>
            </a:r>
          </a:p>
          <a:p>
            <a:endParaRPr lang="en-US" dirty="0" smtClean="0"/>
          </a:p>
          <a:p>
            <a:r>
              <a:rPr lang="en-US" smtClean="0"/>
              <a:t>Where to download, How to clean, What to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3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Data Visualization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makes data accessible</a:t>
            </a:r>
            <a:endParaRPr lang="en-US" dirty="0"/>
          </a:p>
          <a:p>
            <a:r>
              <a:rPr lang="en-US" dirty="0" smtClean="0"/>
              <a:t>Quickly notice something out of position, patterns and pattern violations(trends, gaps, outliers) </a:t>
            </a:r>
          </a:p>
          <a:p>
            <a:r>
              <a:rPr lang="en-US" dirty="0" smtClean="0"/>
              <a:t>Visualization gives faster access to actionable insights</a:t>
            </a:r>
          </a:p>
          <a:p>
            <a:r>
              <a:rPr lang="en-US" dirty="0" smtClean="0"/>
              <a:t>Visualization allows access to huge amounts of data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19446"/>
            <a:ext cx="4375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watch?v</a:t>
            </a:r>
            <a:r>
              <a:rPr lang="en-US" sz="1600" dirty="0"/>
              <a:t>=R-oiKt7bUU8</a:t>
            </a:r>
          </a:p>
        </p:txBody>
      </p:sp>
    </p:spTree>
    <p:extLst>
      <p:ext uri="{BB962C8B-B14F-4D97-AF65-F5344CB8AC3E}">
        <p14:creationId xmlns:p14="http://schemas.microsoft.com/office/powerpoint/2010/main" val="18161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Google Scholar includes many different cases on its page of papers</a:t>
            </a:r>
          </a:p>
          <a:p>
            <a:pPr lvl="1"/>
            <a:r>
              <a:rPr lang="en-US" sz="2000" dirty="0" err="1" smtClean="0"/>
              <a:t>Ioannis</a:t>
            </a:r>
            <a:r>
              <a:rPr lang="en-US" sz="2000" dirty="0" smtClean="0"/>
              <a:t> </a:t>
            </a:r>
            <a:r>
              <a:rPr lang="en-US" sz="2000" dirty="0"/>
              <a:t>T </a:t>
            </a:r>
            <a:r>
              <a:rPr lang="en-US" sz="2000" dirty="0" err="1" smtClean="0"/>
              <a:t>Pavlidis</a:t>
            </a:r>
            <a:endParaRPr lang="en-US" sz="2000" dirty="0" smtClean="0"/>
          </a:p>
          <a:p>
            <a:pPr lvl="1"/>
            <a:r>
              <a:rPr lang="en-US" sz="2000" dirty="0" smtClean="0"/>
              <a:t>IT </a:t>
            </a:r>
            <a:r>
              <a:rPr lang="en-US" sz="2000" dirty="0" err="1" smtClean="0"/>
              <a:t>Pavlidis</a:t>
            </a:r>
            <a:endParaRPr lang="en-US" sz="2000" dirty="0" smtClean="0"/>
          </a:p>
          <a:p>
            <a:pPr lvl="1"/>
            <a:r>
              <a:rPr lang="en-US" sz="2000" dirty="0" smtClean="0"/>
              <a:t>I </a:t>
            </a:r>
            <a:r>
              <a:rPr lang="en-US" sz="2000" dirty="0" err="1" smtClean="0"/>
              <a:t>Pavlidis</a:t>
            </a:r>
            <a:endParaRPr lang="en-US" sz="2000" dirty="0" smtClean="0"/>
          </a:p>
          <a:p>
            <a:pPr lvl="1"/>
            <a:r>
              <a:rPr lang="en-US" sz="2000" dirty="0" err="1" smtClean="0"/>
              <a:t>Ioannis</a:t>
            </a:r>
            <a:r>
              <a:rPr lang="en-US" sz="2000" dirty="0" smtClean="0"/>
              <a:t> </a:t>
            </a:r>
            <a:r>
              <a:rPr lang="en-US" sz="2000" dirty="0" err="1" smtClean="0"/>
              <a:t>Pavlidis</a:t>
            </a:r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69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algorithm applied to the system to match funding data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37" y="2257163"/>
            <a:ext cx="9053326" cy="43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Scholar Plot System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01" y="1385514"/>
            <a:ext cx="9679598" cy="54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(ER)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ER diagram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I develop</a:t>
            </a:r>
          </a:p>
          <a:p>
            <a:r>
              <a:rPr lang="en-US" dirty="0" smtClean="0"/>
              <a:t>User assessment</a:t>
            </a:r>
          </a:p>
          <a:p>
            <a:r>
              <a:rPr lang="en-US" dirty="0" smtClean="0"/>
              <a:t>Result assessment</a:t>
            </a:r>
          </a:p>
          <a:p>
            <a:r>
              <a:rPr lang="en-US" dirty="0" smtClean="0"/>
              <a:t>Usage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Survey</a:t>
            </a:r>
          </a:p>
          <a:p>
            <a:r>
              <a:rPr lang="en-US" dirty="0" smtClean="0"/>
              <a:t>15 participants (Graduate, Post Doc, Professor)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70" y="2916926"/>
            <a:ext cx="8483660" cy="37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only individual but also group such as department, college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More agencies if available</a:t>
            </a:r>
          </a:p>
          <a:p>
            <a:endParaRPr lang="en-US" dirty="0"/>
          </a:p>
          <a:p>
            <a:r>
              <a:rPr lang="en-US" dirty="0" smtClean="0"/>
              <a:t>Dissertation will be on May 2016 (Expected)</a:t>
            </a:r>
          </a:p>
        </p:txBody>
      </p:sp>
    </p:spTree>
    <p:extLst>
      <p:ext uri="{BB962C8B-B14F-4D97-AF65-F5344CB8AC3E}">
        <p14:creationId xmlns:p14="http://schemas.microsoft.com/office/powerpoint/2010/main" val="1590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 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653755"/>
              </p:ext>
            </p:extLst>
          </p:nvPr>
        </p:nvGraphicFramePr>
        <p:xfrm>
          <a:off x="124691" y="1825625"/>
          <a:ext cx="118456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5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cs.stanford.edu/degrees/phd/cs300/jeffrey-heer.pdf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Committees</a:t>
            </a:r>
          </a:p>
          <a:p>
            <a:pPr lvl="1"/>
            <a:r>
              <a:rPr lang="en-US" dirty="0" smtClean="0"/>
              <a:t>Prof.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/>
              <a:t>Pavlidis</a:t>
            </a:r>
            <a:r>
              <a:rPr lang="en-US" dirty="0"/>
              <a:t> (Computer Science at UH</a:t>
            </a:r>
            <a:r>
              <a:rPr lang="en-US" dirty="0" smtClean="0"/>
              <a:t>) – Supervisor</a:t>
            </a:r>
          </a:p>
          <a:p>
            <a:pPr lvl="1"/>
            <a:r>
              <a:rPr lang="en-US" dirty="0" smtClean="0"/>
              <a:t>Prof. </a:t>
            </a:r>
            <a:r>
              <a:rPr lang="en-US" dirty="0"/>
              <a:t>Ricardo </a:t>
            </a:r>
            <a:r>
              <a:rPr lang="en-US" dirty="0" err="1"/>
              <a:t>Vilalta</a:t>
            </a:r>
            <a:r>
              <a:rPr lang="en-US" dirty="0"/>
              <a:t> (Computer Science at UH)</a:t>
            </a:r>
            <a:endParaRPr lang="en-US" dirty="0" smtClean="0"/>
          </a:p>
          <a:p>
            <a:pPr lvl="1"/>
            <a:r>
              <a:rPr lang="en-US" dirty="0" smtClean="0"/>
              <a:t>Prof. </a:t>
            </a:r>
            <a:r>
              <a:rPr lang="en-US" dirty="0" err="1"/>
              <a:t>Zhigang</a:t>
            </a:r>
            <a:r>
              <a:rPr lang="en-US" dirty="0"/>
              <a:t> Deng (Computer Science at UH)</a:t>
            </a:r>
          </a:p>
          <a:p>
            <a:pPr lvl="1"/>
            <a:r>
              <a:rPr lang="en-US" dirty="0" smtClean="0"/>
              <a:t>Prof. </a:t>
            </a:r>
            <a:r>
              <a:rPr lang="en-US" dirty="0" err="1" smtClean="0"/>
              <a:t>Guoning</a:t>
            </a:r>
            <a:r>
              <a:rPr lang="en-US" dirty="0" smtClean="0"/>
              <a:t> Chen (Computer Science at UH)</a:t>
            </a:r>
          </a:p>
          <a:p>
            <a:pPr lvl="1"/>
            <a:r>
              <a:rPr lang="en-US" dirty="0" smtClean="0"/>
              <a:t>Prof. Brian </a:t>
            </a:r>
            <a:r>
              <a:rPr lang="en-US" dirty="0" err="1" smtClean="0"/>
              <a:t>Uzzi</a:t>
            </a:r>
            <a:r>
              <a:rPr lang="en-US" dirty="0" smtClean="0"/>
              <a:t> (Northwestern University) – External</a:t>
            </a:r>
          </a:p>
          <a:p>
            <a:r>
              <a:rPr lang="en-US" dirty="0" smtClean="0"/>
              <a:t>All our CPL members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Visualizations vs. </a:t>
            </a:r>
            <a:r>
              <a:rPr lang="en-US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t"/>
          <a:lstStyle/>
          <a:p>
            <a:pPr algn="ctr"/>
            <a:r>
              <a:rPr lang="en-US" dirty="0" smtClean="0"/>
              <a:t>Data Visualizations are generated </a:t>
            </a:r>
            <a:r>
              <a:rPr lang="en-US" dirty="0"/>
              <a:t>by software.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anchor="t"/>
          <a:lstStyle/>
          <a:p>
            <a:pPr algn="ctr"/>
            <a:r>
              <a:rPr lang="en-US" dirty="0" smtClean="0"/>
              <a:t>Infographics are manually </a:t>
            </a:r>
            <a:r>
              <a:rPr lang="en-US" dirty="0"/>
              <a:t>drawn.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775" y="2901488"/>
            <a:ext cx="5024438" cy="289176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436516" y="2505075"/>
            <a:ext cx="2802194" cy="3684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57890"/>
            <a:ext cx="902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www.tableau.com</a:t>
            </a:r>
            <a:r>
              <a:rPr lang="en-US" sz="1000" dirty="0"/>
              <a:t>/about/blog/2012/04/guest-post-future-data-visualization-16578</a:t>
            </a:r>
          </a:p>
          <a:p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/>
              <a:t>www.heart.org</a:t>
            </a:r>
            <a:r>
              <a:rPr lang="en-US" sz="1000" dirty="0"/>
              <a:t>/HEARTORG/</a:t>
            </a:r>
            <a:r>
              <a:rPr lang="en-US" sz="1000" dirty="0" err="1"/>
              <a:t>GettingHealthy</a:t>
            </a:r>
            <a:r>
              <a:rPr lang="en-US" sz="1000" dirty="0"/>
              <a:t>/</a:t>
            </a:r>
            <a:r>
              <a:rPr lang="en-US" sz="1000" dirty="0" err="1"/>
              <a:t>HealthierKids</a:t>
            </a:r>
            <a:r>
              <a:rPr lang="en-US" sz="1000" dirty="0"/>
              <a:t>/</a:t>
            </a:r>
            <a:r>
              <a:rPr lang="en-US" sz="1000" dirty="0" err="1"/>
              <a:t>ChildhoodObesity</a:t>
            </a:r>
            <a:r>
              <a:rPr lang="en-US" sz="1000" dirty="0"/>
              <a:t>/Obesity-in-Infants-and-Preschoolers-Infographic_UCM_467593_SubHomePage.jsp</a:t>
            </a:r>
          </a:p>
        </p:txBody>
      </p:sp>
    </p:spTree>
    <p:extLst>
      <p:ext uri="{BB962C8B-B14F-4D97-AF65-F5344CB8AC3E}">
        <p14:creationId xmlns:p14="http://schemas.microsoft.com/office/powerpoint/2010/main" val="7202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exploration, </a:t>
            </a:r>
            <a:r>
              <a:rPr lang="en-US" dirty="0" smtClean="0"/>
              <a:t>When you don’ts (yet) have a story to tell.</a:t>
            </a:r>
          </a:p>
          <a:p>
            <a:r>
              <a:rPr lang="en-US" dirty="0" smtClean="0"/>
              <a:t>Visualization for explanation, when you have a story to tell.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vs Persuasion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Topic and Purpose</a:t>
            </a:r>
          </a:p>
          <a:p>
            <a:pPr lvl="1"/>
            <a:r>
              <a:rPr lang="en-US" dirty="0" smtClean="0"/>
              <a:t>Potential Significance</a:t>
            </a:r>
          </a:p>
          <a:p>
            <a:pPr lvl="1"/>
            <a:r>
              <a:rPr lang="en-US" dirty="0" smtClean="0"/>
              <a:t>Related Research</a:t>
            </a:r>
          </a:p>
          <a:p>
            <a:r>
              <a:rPr lang="en-US" dirty="0" smtClean="0"/>
              <a:t>Design and Methodology</a:t>
            </a:r>
          </a:p>
          <a:p>
            <a:pPr lvl="1"/>
            <a:r>
              <a:rPr lang="en-US" dirty="0" smtClean="0"/>
              <a:t>Data Collection Methodology</a:t>
            </a:r>
          </a:p>
          <a:p>
            <a:pPr lvl="1"/>
            <a:r>
              <a:rPr lang="en-US" dirty="0" smtClean="0"/>
              <a:t>System Architecture</a:t>
            </a:r>
          </a:p>
          <a:p>
            <a:pPr lvl="1"/>
            <a:r>
              <a:rPr lang="en-US" dirty="0"/>
              <a:t>Name </a:t>
            </a:r>
            <a:r>
              <a:rPr lang="en-US" dirty="0" smtClean="0"/>
              <a:t>Disambiguation</a:t>
            </a:r>
          </a:p>
          <a:p>
            <a:r>
              <a:rPr lang="en-US" dirty="0" smtClean="0"/>
              <a:t>Live Demo</a:t>
            </a:r>
          </a:p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Different types of data, different formats, different resources</a:t>
            </a:r>
          </a:p>
          <a:p>
            <a:pPr lvl="1"/>
            <a:r>
              <a:rPr lang="en-US" dirty="0" smtClean="0"/>
              <a:t>No APIs provided (Google Scholar)</a:t>
            </a:r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Acknowledgment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Prior works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 </a:t>
            </a:r>
            <a:r>
              <a:rPr lang="en-US" b="1" dirty="0"/>
              <a:t>problem</a:t>
            </a:r>
            <a:r>
              <a:rPr lang="en-US" dirty="0"/>
              <a:t> </a:t>
            </a:r>
            <a:r>
              <a:rPr lang="en-US" dirty="0" smtClean="0"/>
              <a:t>I am </a:t>
            </a:r>
            <a:r>
              <a:rPr lang="en-US" dirty="0"/>
              <a:t>studying?</a:t>
            </a:r>
          </a:p>
          <a:p>
            <a:r>
              <a:rPr lang="en-US" dirty="0" smtClean="0"/>
              <a:t>Why is it </a:t>
            </a:r>
            <a:r>
              <a:rPr lang="en-US" b="1" dirty="0" smtClean="0"/>
              <a:t>important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 </a:t>
            </a:r>
            <a:r>
              <a:rPr lang="en-US" b="1" dirty="0" smtClean="0"/>
              <a:t>results</a:t>
            </a:r>
            <a:r>
              <a:rPr lang="en-US" dirty="0" smtClean="0"/>
              <a:t> have </a:t>
            </a:r>
            <a:r>
              <a:rPr lang="en-US" i="1" dirty="0" smtClean="0"/>
              <a:t>you</a:t>
            </a:r>
            <a:r>
              <a:rPr lang="en-US" dirty="0" smtClean="0"/>
              <a:t> achieved?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359" y="3757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673" y="1579418"/>
            <a:ext cx="451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diagram – reverse engineer on </a:t>
            </a:r>
            <a:r>
              <a:rPr lang="en-US" dirty="0" err="1" smtClean="0"/>
              <a:t>WorkBench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7600" y="2540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PiWiki</a:t>
            </a:r>
            <a:r>
              <a:rPr lang="en-US" dirty="0" smtClean="0"/>
              <a:t> - Log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319" y="3595816"/>
            <a:ext cx="38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Quantitative</a:t>
            </a:r>
            <a:r>
              <a:rPr lang="ko-KR" altLang="en-US" dirty="0"/>
              <a:t> </a:t>
            </a:r>
            <a:r>
              <a:rPr lang="en-US" dirty="0"/>
              <a:t>Analysis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dirty="0"/>
              <a:t>for subject and academic careers.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3319" y="4928631"/>
            <a:ext cx="4521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Justification : Usefulness,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402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15021</TotalTime>
  <Words>1557</Words>
  <Application>Microsoft Macintosh PowerPoint</Application>
  <PresentationFormat>Widescreen</PresentationFormat>
  <Paragraphs>294</Paragraphs>
  <Slides>42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Adobe Heiti Std R</vt:lpstr>
      <vt:lpstr>Calibri</vt:lpstr>
      <vt:lpstr>Corbel</vt:lpstr>
      <vt:lpstr>HY엽서L</vt:lpstr>
      <vt:lpstr>Arial</vt:lpstr>
      <vt:lpstr>Depth</vt:lpstr>
      <vt:lpstr>Data Visualization Methods for Scientific Careers</vt:lpstr>
      <vt:lpstr>What is Data Visualization</vt:lpstr>
      <vt:lpstr>Why Data Visualization Matters?</vt:lpstr>
      <vt:lpstr>Data Visualizations vs. Infographics</vt:lpstr>
      <vt:lpstr>Exploration vs Explanation</vt:lpstr>
      <vt:lpstr>Education vs Persuasion</vt:lpstr>
      <vt:lpstr>Overview</vt:lpstr>
      <vt:lpstr>Introduction</vt:lpstr>
      <vt:lpstr>PowerPoint Presentation</vt:lpstr>
      <vt:lpstr>(Topic and )Purpose</vt:lpstr>
      <vt:lpstr>Visualization Research</vt:lpstr>
      <vt:lpstr>Data format and Data retrieval</vt:lpstr>
      <vt:lpstr>Goals of Research, Motivation</vt:lpstr>
      <vt:lpstr>Potential significance</vt:lpstr>
      <vt:lpstr>Related research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Design and Methodology</vt:lpstr>
      <vt:lpstr>PowerPoint Presentation</vt:lpstr>
      <vt:lpstr>Data collection methods</vt:lpstr>
      <vt:lpstr>Data collection methods</vt:lpstr>
      <vt:lpstr>Name Disambiguation</vt:lpstr>
      <vt:lpstr>Name Disambiguation</vt:lpstr>
      <vt:lpstr>Scholar Plot System Architecture</vt:lpstr>
      <vt:lpstr>Entity Relationship (ER) Diagrams</vt:lpstr>
      <vt:lpstr>Assessment</vt:lpstr>
      <vt:lpstr>Usability Study</vt:lpstr>
      <vt:lpstr>Future Work</vt:lpstr>
      <vt:lpstr>PhD Timeline</vt:lpstr>
      <vt:lpstr>References</vt:lpstr>
      <vt:lpstr>Acknowledgments</vt:lpstr>
      <vt:lpstr>Questions?</vt:lpstr>
      <vt:lpstr>Departmental Plot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Proposal</dc:title>
  <dc:creator>Kyeongan Kwon</dc:creator>
  <cp:lastModifiedBy>Kyeongan Kwon</cp:lastModifiedBy>
  <cp:revision>175</cp:revision>
  <dcterms:created xsi:type="dcterms:W3CDTF">2015-09-15T19:51:47Z</dcterms:created>
  <dcterms:modified xsi:type="dcterms:W3CDTF">2016-01-29T19:11:57Z</dcterms:modified>
</cp:coreProperties>
</file>